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media/image10.svg" ContentType="image/svg+xml"/>
  <Override PartName="/ppt/media/image2.svg" ContentType="image/svg+xml"/>
  <Override PartName="/ppt/media/image3.svg" ContentType="image/svg+xml"/>
  <Override PartName="/ppt/media/image4.svg" ContentType="image/svg+xml"/>
  <Override PartName="/ppt/media/image5.svg" ContentType="image/svg+xml"/>
  <Override PartName="/ppt/media/image6.svg" ContentType="image/svg+xml"/>
  <Override PartName="/ppt/media/image7.svg" ContentType="image/svg+xml"/>
  <Override PartName="/ppt/media/image8.svg" ContentType="image/svg+xml"/>
  <Override PartName="/ppt/media/image9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3"/>
  </p:notesMasterIdLst>
  <p:sldIdLst>
    <p:sldId id="256" r:id="rId3"/>
    <p:sldId id="276" r:id="rId4"/>
    <p:sldId id="419" r:id="rId5"/>
    <p:sldId id="274" r:id="rId6"/>
    <p:sldId id="353" r:id="rId7"/>
    <p:sldId id="354" r:id="rId8"/>
    <p:sldId id="356" r:id="rId9"/>
    <p:sldId id="357" r:id="rId10"/>
    <p:sldId id="358" r:id="rId11"/>
    <p:sldId id="359" r:id="rId12"/>
    <p:sldId id="361" r:id="rId13"/>
    <p:sldId id="362" r:id="rId14"/>
    <p:sldId id="364" r:id="rId15"/>
    <p:sldId id="365" r:id="rId16"/>
    <p:sldId id="366" r:id="rId17"/>
    <p:sldId id="367" r:id="rId18"/>
    <p:sldId id="368" r:id="rId19"/>
    <p:sldId id="370" r:id="rId20"/>
    <p:sldId id="371" r:id="rId21"/>
    <p:sldId id="372" r:id="rId22"/>
    <p:sldId id="374" r:id="rId23"/>
    <p:sldId id="376" r:id="rId24"/>
    <p:sldId id="378" r:id="rId25"/>
    <p:sldId id="379" r:id="rId26"/>
    <p:sldId id="380" r:id="rId27"/>
    <p:sldId id="381" r:id="rId28"/>
    <p:sldId id="395" r:id="rId29"/>
    <p:sldId id="396" r:id="rId30"/>
    <p:sldId id="382" r:id="rId31"/>
    <p:sldId id="383" r:id="rId32"/>
    <p:sldId id="384" r:id="rId33"/>
    <p:sldId id="385" r:id="rId34"/>
    <p:sldId id="386" r:id="rId35"/>
    <p:sldId id="411" r:id="rId36"/>
    <p:sldId id="457" r:id="rId37"/>
    <p:sldId id="413" r:id="rId38"/>
    <p:sldId id="414" r:id="rId39"/>
    <p:sldId id="415" r:id="rId40"/>
    <p:sldId id="416" r:id="rId41"/>
    <p:sldId id="417" r:id="rId42"/>
    <p:sldId id="273" r:id="rId44"/>
  </p:sldIdLst>
  <p:sldSz cx="12192000" cy="6858000"/>
  <p:notesSz cx="6858000" cy="9144000"/>
  <p:embeddedFontLst>
    <p:embeddedFont>
      <p:font typeface="微软雅黑" panose="020B0503020204020204" pitchFamily="34" charset="-122"/>
      <p:regular r:id="rId48"/>
    </p:embeddedFont>
    <p:embeddedFont>
      <p:font typeface="方正大黑体_GBK" panose="02010600010101010101" charset="-122"/>
      <p:regular r:id="rId49"/>
    </p:embeddedFont>
    <p:embeddedFont>
      <p:font typeface="等线" panose="02010600030101010101" charset="-122"/>
      <p:regular r:id="rId50"/>
    </p:embeddedFont>
    <p:embeddedFont>
      <p:font typeface="等线 Light" panose="02010600030101010101" charset="-122"/>
      <p:regular r:id="rId51"/>
    </p:embeddedFont>
    <p:embeddedFont>
      <p:font typeface="Calibri" panose="020F0502020204030204" charset="0"/>
      <p:regular r:id="rId52"/>
      <p:bold r:id="rId53"/>
      <p:italic r:id="rId54"/>
      <p:boldItalic r:id="rId55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5" Type="http://schemas.openxmlformats.org/officeDocument/2006/relationships/font" Target="fonts/font8.fntdata"/><Relationship Id="rId54" Type="http://schemas.openxmlformats.org/officeDocument/2006/relationships/font" Target="fonts/font7.fntdata"/><Relationship Id="rId53" Type="http://schemas.openxmlformats.org/officeDocument/2006/relationships/font" Target="fonts/font6.fntdata"/><Relationship Id="rId52" Type="http://schemas.openxmlformats.org/officeDocument/2006/relationships/font" Target="fonts/font5.fntdata"/><Relationship Id="rId51" Type="http://schemas.openxmlformats.org/officeDocument/2006/relationships/font" Target="fonts/font4.fntdata"/><Relationship Id="rId50" Type="http://schemas.openxmlformats.org/officeDocument/2006/relationships/font" Target="fonts/font3.fntdata"/><Relationship Id="rId5" Type="http://schemas.openxmlformats.org/officeDocument/2006/relationships/slide" Target="slides/slide3.xml"/><Relationship Id="rId49" Type="http://schemas.openxmlformats.org/officeDocument/2006/relationships/font" Target="fonts/font2.fntdata"/><Relationship Id="rId48" Type="http://schemas.openxmlformats.org/officeDocument/2006/relationships/font" Target="fonts/font1.fntdata"/><Relationship Id="rId47" Type="http://schemas.openxmlformats.org/officeDocument/2006/relationships/tableStyles" Target="tableStyles.xml"/><Relationship Id="rId46" Type="http://schemas.openxmlformats.org/officeDocument/2006/relationships/viewProps" Target="viewProps.xml"/><Relationship Id="rId45" Type="http://schemas.openxmlformats.org/officeDocument/2006/relationships/presProps" Target="presProps.xml"/><Relationship Id="rId44" Type="http://schemas.openxmlformats.org/officeDocument/2006/relationships/slide" Target="slides/slide41.xml"/><Relationship Id="rId43" Type="http://schemas.openxmlformats.org/officeDocument/2006/relationships/notesMaster" Target="notesMasters/notesMaster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  <a:p>
            <a:endParaRPr lang="zh-CN" altLang="en-US"/>
          </a:p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9" Type="http://schemas.openxmlformats.org/officeDocument/2006/relationships/image" Target="../media/image18.png"/><Relationship Id="rId8" Type="http://schemas.openxmlformats.org/officeDocument/2006/relationships/image" Target="../media/image5.svg"/><Relationship Id="rId7" Type="http://schemas.openxmlformats.org/officeDocument/2006/relationships/image" Target="../media/image17.png"/><Relationship Id="rId6" Type="http://schemas.openxmlformats.org/officeDocument/2006/relationships/image" Target="../media/image4.svg"/><Relationship Id="rId5" Type="http://schemas.openxmlformats.org/officeDocument/2006/relationships/image" Target="../media/image16.png"/><Relationship Id="rId4" Type="http://schemas.openxmlformats.org/officeDocument/2006/relationships/image" Target="../media/image3.svg"/><Relationship Id="rId3" Type="http://schemas.openxmlformats.org/officeDocument/2006/relationships/image" Target="../media/image15.png"/><Relationship Id="rId2" Type="http://schemas.openxmlformats.org/officeDocument/2006/relationships/image" Target="../media/image2.svg"/><Relationship Id="rId13" Type="http://schemas.openxmlformats.org/officeDocument/2006/relationships/slideLayout" Target="../slideLayouts/slideLayout7.xml"/><Relationship Id="rId12" Type="http://schemas.openxmlformats.org/officeDocument/2006/relationships/image" Target="../media/image7.svg"/><Relationship Id="rId11" Type="http://schemas.openxmlformats.org/officeDocument/2006/relationships/image" Target="../media/image19.png"/><Relationship Id="rId10" Type="http://schemas.openxmlformats.org/officeDocument/2006/relationships/image" Target="../media/image6.svg"/><Relationship Id="rId1" Type="http://schemas.openxmlformats.org/officeDocument/2006/relationships/image" Target="../media/image14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8.svg"/><Relationship Id="rId4" Type="http://schemas.openxmlformats.org/officeDocument/2006/relationships/image" Target="../media/image22.png"/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hyperlink" Target="..\assets\&#23454;&#39564;003\&#23454;&#39564;%20docker-003.md" TargetMode="External"/></Relationships>
</file>

<file path=ppt/slides/_rels/slide12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7.xml"/><Relationship Id="rId8" Type="http://schemas.openxmlformats.org/officeDocument/2006/relationships/image" Target="../media/image27.png"/><Relationship Id="rId7" Type="http://schemas.openxmlformats.org/officeDocument/2006/relationships/hyperlink" Target="..\assets\&#23454;&#39564;003\&#23454;&#39564;%20docker-003" TargetMode="External"/><Relationship Id="rId6" Type="http://schemas.openxmlformats.org/officeDocument/2006/relationships/hyperlink" Target="..\assets\&#23454;&#39564;004\&#23454;&#39564;%20docker-004.md" TargetMode="External"/><Relationship Id="rId5" Type="http://schemas.openxmlformats.org/officeDocument/2006/relationships/image" Target="../media/image26.png"/><Relationship Id="rId4" Type="http://schemas.openxmlformats.org/officeDocument/2006/relationships/image" Target="../media/image25.png"/><Relationship Id="rId3" Type="http://schemas.openxmlformats.org/officeDocument/2006/relationships/image" Target="../media/image24.png"/><Relationship Id="rId2" Type="http://schemas.openxmlformats.org/officeDocument/2006/relationships/image" Target="../media/image9.svg"/><Relationship Id="rId1" Type="http://schemas.openxmlformats.org/officeDocument/2006/relationships/image" Target="../media/image23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5\&#23454;&#39564;%20docker-005.md" TargetMode="Externa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04\&#23454;&#39564;%20docker-004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tags" Target="../tags/tag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10.svg"/><Relationship Id="rId1" Type="http://schemas.openxmlformats.org/officeDocument/2006/relationships/image" Target="../media/image2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34.xml.rels><?xml version="1.0" encoding="UTF-8" standalone="yes"?>
<Relationships xmlns="http://schemas.openxmlformats.org/package/2006/relationships"><Relationship Id="rId5" Type="http://schemas.openxmlformats.org/officeDocument/2006/relationships/slideLayout" Target="../slideLayouts/slideLayout7.xml"/><Relationship Id="rId4" Type="http://schemas.openxmlformats.org/officeDocument/2006/relationships/hyperlink" Target="..\assets\&#23454;&#39564;009\&#23454;&#39564;%20docker-009.md" TargetMode="External"/><Relationship Id="rId3" Type="http://schemas.openxmlformats.org/officeDocument/2006/relationships/hyperlink" Target="..\assets\&#23454;&#39564;008\&#23454;&#39564;%20docker-008.md" TargetMode="External"/><Relationship Id="rId2" Type="http://schemas.openxmlformats.org/officeDocument/2006/relationships/hyperlink" Target="..\assets\&#23454;&#39564;007\&#23454;&#39564;%20dockr-007.md" TargetMode="External"/><Relationship Id="rId1" Type="http://schemas.openxmlformats.org/officeDocument/2006/relationships/hyperlink" Target="..\assets\&#23454;&#39564;006\&#23454;&#39564;%20dockers-006" TargetMode="Externa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hyperlink" Target="..\assets\&#23454;&#39564;010\&#23454;&#39564;%20docker-010.md" TargetMode="Externa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5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tags" Target="../tags/tag1.xml"/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hyperlink" Target="..\assets\&#23454;&#39564;001\&#23454;&#39564;%20docker-001.md" TargetMode="Externa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hyperlink" Target="..\assets\&#23454;&#39564;002\&#23454;&#39564;%20docker-002.md" TargetMode="External"/><Relationship Id="rId1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 Base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registry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image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container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network</a:t>
            </a:r>
            <a:r>
              <a:rPr lang="zh-CN" altLang="en-US" sz="3200" dirty="0">
                <a:solidFill>
                  <a:schemeClr val="bg1"/>
                </a:solidFill>
              </a:rPr>
              <a:t>、</a:t>
            </a:r>
            <a:r>
              <a:rPr lang="en-US" altLang="zh-CN" sz="3200" dirty="0">
                <a:solidFill>
                  <a:schemeClr val="bg1"/>
                </a:solidFill>
              </a:rPr>
              <a:t>storage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8" name="组合 27"/>
          <p:cNvGrpSpPr/>
          <p:nvPr/>
        </p:nvGrpSpPr>
        <p:grpSpPr>
          <a:xfrm rot="0">
            <a:off x="1971040" y="2161540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3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pic>
        <p:nvPicPr>
          <p:cNvPr id="2" name="图片 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6652895" y="2816225"/>
            <a:ext cx="483870" cy="483870"/>
          </a:xfrm>
          <a:prstGeom prst="rect">
            <a:avLst/>
          </a:prstGeom>
        </p:spPr>
      </p:pic>
      <p:pic>
        <p:nvPicPr>
          <p:cNvPr id="3" name="图片 2" descr="resource"/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224270" y="1270635"/>
            <a:ext cx="521970" cy="521970"/>
          </a:xfrm>
          <a:prstGeom prst="rect">
            <a:avLst/>
          </a:prstGeom>
        </p:spPr>
      </p:pic>
      <p:pic>
        <p:nvPicPr>
          <p:cNvPr id="4" name="图片 3" descr="resource"/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635625" y="2157730"/>
            <a:ext cx="483870" cy="483870"/>
          </a:xfrm>
          <a:prstGeom prst="rect">
            <a:avLst/>
          </a:prstGeom>
        </p:spPr>
      </p:pic>
      <p:cxnSp>
        <p:nvCxnSpPr>
          <p:cNvPr id="5" name="曲线连接符 4"/>
          <p:cNvCxnSpPr>
            <a:stCxn id="3" idx="1"/>
            <a:endCxn id="10" idx="0"/>
          </p:cNvCxnSpPr>
          <p:nvPr/>
        </p:nvCxnSpPr>
        <p:spPr>
          <a:xfrm rot="10800000" flipV="1">
            <a:off x="5116830" y="1531620"/>
            <a:ext cx="110680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" name="文本框 5"/>
          <p:cNvSpPr txBox="1"/>
          <p:nvPr/>
        </p:nvSpPr>
        <p:spPr>
          <a:xfrm>
            <a:off x="5116830" y="1503680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创建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7843520" y="4709795"/>
            <a:ext cx="10083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copy on write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10" name="图片 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4875530" y="2165350"/>
            <a:ext cx="483870" cy="483870"/>
          </a:xfrm>
          <a:prstGeom prst="rect">
            <a:avLst/>
          </a:prstGeom>
        </p:spPr>
      </p:pic>
      <p:cxnSp>
        <p:nvCxnSpPr>
          <p:cNvPr id="11" name="直接连接符 10"/>
          <p:cNvCxnSpPr/>
          <p:nvPr/>
        </p:nvCxnSpPr>
        <p:spPr>
          <a:xfrm>
            <a:off x="4699000" y="2641600"/>
            <a:ext cx="4641850" cy="0"/>
          </a:xfrm>
          <a:prstGeom prst="line">
            <a:avLst/>
          </a:prstGeom>
          <a:ln>
            <a:prstDash val="dash"/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pic>
        <p:nvPicPr>
          <p:cNvPr id="12" name="图片 11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635625" y="3164205"/>
            <a:ext cx="483870" cy="483870"/>
          </a:xfrm>
          <a:prstGeom prst="rect">
            <a:avLst/>
          </a:prstGeom>
        </p:spPr>
      </p:pic>
      <p:cxnSp>
        <p:nvCxnSpPr>
          <p:cNvPr id="13" name="曲线连接符 12"/>
          <p:cNvCxnSpPr>
            <a:stCxn id="3" idx="2"/>
            <a:endCxn id="4" idx="0"/>
          </p:cNvCxnSpPr>
          <p:nvPr/>
        </p:nvCxnSpPr>
        <p:spPr>
          <a:xfrm rot="5400000">
            <a:off x="5998845" y="1670685"/>
            <a:ext cx="365125" cy="607695"/>
          </a:xfrm>
          <a:prstGeom prst="curvedConnector3">
            <a:avLst>
              <a:gd name="adj1" fmla="val 50087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5947410" y="173355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读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0" name="直接箭头连接符 29"/>
          <p:cNvCxnSpPr>
            <a:stCxn id="4" idx="2"/>
            <a:endCxn id="12" idx="0"/>
          </p:cNvCxnSpPr>
          <p:nvPr/>
        </p:nvCxnSpPr>
        <p:spPr>
          <a:xfrm>
            <a:off x="5877560" y="2641600"/>
            <a:ext cx="0" cy="5226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2" name="文本框 41"/>
          <p:cNvSpPr txBox="1"/>
          <p:nvPr/>
        </p:nvSpPr>
        <p:spPr>
          <a:xfrm>
            <a:off x="5466080" y="279844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3" name="图片 42" descr="resource"/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877560" y="4709795"/>
            <a:ext cx="318135" cy="597535"/>
          </a:xfrm>
          <a:prstGeom prst="rect">
            <a:avLst/>
          </a:prstGeom>
        </p:spPr>
      </p:pic>
      <p:sp>
        <p:nvSpPr>
          <p:cNvPr id="44" name="文本框 43"/>
          <p:cNvSpPr txBox="1"/>
          <p:nvPr/>
        </p:nvSpPr>
        <p:spPr>
          <a:xfrm>
            <a:off x="6221730" y="4886325"/>
            <a:ext cx="563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宋体" panose="02010600030101010101" pitchFamily="2" charset="-122"/>
                <a:ea typeface="宋体" panose="02010600030101010101" pitchFamily="2" charset="-122"/>
              </a:rPr>
              <a:t>Memory</a:t>
            </a:r>
            <a:endParaRPr lang="en-US" altLang="zh-CN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cxnSp>
        <p:nvCxnSpPr>
          <p:cNvPr id="45" name="直接箭头连接符 44"/>
          <p:cNvCxnSpPr>
            <a:stCxn id="12" idx="2"/>
            <a:endCxn id="43" idx="0"/>
          </p:cNvCxnSpPr>
          <p:nvPr/>
        </p:nvCxnSpPr>
        <p:spPr>
          <a:xfrm>
            <a:off x="5877560" y="3648075"/>
            <a:ext cx="159385" cy="106172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5947410" y="3971925"/>
            <a:ext cx="43688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000">
                <a:latin typeface="宋体" panose="02010600030101010101" pitchFamily="2" charset="-122"/>
                <a:ea typeface="宋体" panose="02010600030101010101" pitchFamily="2" charset="-122"/>
              </a:rPr>
              <a:t>加载</a:t>
            </a:r>
            <a:endParaRPr lang="zh-CN" altLang="en-US" sz="10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47" name="图片 46" descr="resource"/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6676390" y="2157095"/>
            <a:ext cx="483870" cy="483870"/>
          </a:xfrm>
          <a:prstGeom prst="rect">
            <a:avLst/>
          </a:prstGeom>
        </p:spPr>
      </p:pic>
      <p:cxnSp>
        <p:nvCxnSpPr>
          <p:cNvPr id="48" name="曲线连接符 47"/>
          <p:cNvCxnSpPr>
            <a:stCxn id="3" idx="2"/>
            <a:endCxn id="47" idx="0"/>
          </p:cNvCxnSpPr>
          <p:nvPr/>
        </p:nvCxnSpPr>
        <p:spPr>
          <a:xfrm rot="5400000" flipV="1">
            <a:off x="6519545" y="1758315"/>
            <a:ext cx="364490" cy="43307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9" name="文本框 48"/>
          <p:cNvSpPr txBox="1"/>
          <p:nvPr/>
        </p:nvSpPr>
        <p:spPr>
          <a:xfrm>
            <a:off x="6746240" y="1791970"/>
            <a:ext cx="2971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写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箭头连接符 49"/>
          <p:cNvCxnSpPr/>
          <p:nvPr/>
        </p:nvCxnSpPr>
        <p:spPr>
          <a:xfrm flipH="1">
            <a:off x="6781800" y="2544445"/>
            <a:ext cx="3810" cy="1335405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1" name="文本框 50"/>
          <p:cNvSpPr txBox="1"/>
          <p:nvPr/>
        </p:nvSpPr>
        <p:spPr>
          <a:xfrm>
            <a:off x="6384290" y="307022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查找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2" name="直接箭头连接符 51"/>
          <p:cNvCxnSpPr/>
          <p:nvPr/>
        </p:nvCxnSpPr>
        <p:spPr>
          <a:xfrm flipV="1">
            <a:off x="7080250" y="2489200"/>
            <a:ext cx="6350" cy="1327150"/>
          </a:xfrm>
          <a:prstGeom prst="straightConnector1">
            <a:avLst/>
          </a:prstGeom>
          <a:ln>
            <a:prstDash val="dash"/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3" name="文本框 52"/>
          <p:cNvSpPr txBox="1"/>
          <p:nvPr/>
        </p:nvSpPr>
        <p:spPr>
          <a:xfrm>
            <a:off x="7086600" y="2934335"/>
            <a:ext cx="114300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rPr>
              <a:t>copy to container</a:t>
            </a:r>
            <a:endParaRPr lang="en-US" altLang="zh-CN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4" name="图片 53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8479790" y="2640965"/>
            <a:ext cx="483870" cy="483870"/>
          </a:xfrm>
          <a:prstGeom prst="rect">
            <a:avLst/>
          </a:prstGeom>
        </p:spPr>
      </p:pic>
      <p:pic>
        <p:nvPicPr>
          <p:cNvPr id="55" name="图片 54" descr="resource"/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8479790" y="2165350"/>
            <a:ext cx="483870" cy="483870"/>
          </a:xfrm>
          <a:prstGeom prst="rect">
            <a:avLst/>
          </a:prstGeom>
        </p:spPr>
      </p:pic>
      <p:cxnSp>
        <p:nvCxnSpPr>
          <p:cNvPr id="56" name="曲线连接符 55"/>
          <p:cNvCxnSpPr>
            <a:stCxn id="3" idx="3"/>
            <a:endCxn id="55" idx="0"/>
          </p:cNvCxnSpPr>
          <p:nvPr/>
        </p:nvCxnSpPr>
        <p:spPr>
          <a:xfrm>
            <a:off x="6746240" y="1531620"/>
            <a:ext cx="1975485" cy="633730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7" name="文本框 56"/>
          <p:cNvSpPr txBox="1"/>
          <p:nvPr/>
        </p:nvSpPr>
        <p:spPr>
          <a:xfrm>
            <a:off x="7730490" y="1416685"/>
            <a:ext cx="4114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删除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文本框 57"/>
          <p:cNvSpPr txBox="1"/>
          <p:nvPr/>
        </p:nvSpPr>
        <p:spPr>
          <a:xfrm>
            <a:off x="8963660" y="2314575"/>
            <a:ext cx="982980" cy="2298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仅在容器层</a:t>
            </a:r>
            <a:r>
              <a:rPr lang="zh-CN" altLang="en-US" sz="900">
                <a:latin typeface="微软雅黑" panose="020B0503020204020204" pitchFamily="34" charset="-122"/>
                <a:ea typeface="微软雅黑" panose="020B0503020204020204" pitchFamily="34" charset="-122"/>
              </a:rPr>
              <a:t>标记</a:t>
            </a:r>
            <a:endParaRPr lang="zh-CN" altLang="en-US" sz="9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1091565" y="1443990"/>
            <a:ext cx="44069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docker-003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使用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 commit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生成自定义镜像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1565" y="1952625"/>
            <a:ext cx="10174605" cy="81089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91565" y="2996565"/>
            <a:ext cx="10174605" cy="1164590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034415" y="4798695"/>
            <a:ext cx="66059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 commit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低效率、低安全性、不可审计【生产不推荐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】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308350" y="5664200"/>
            <a:ext cx="52158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要使用什么？</a:t>
            </a:r>
            <a:r>
              <a:rPr lang="zh-CN" altLang="en-US" sz="1400" b="1" u="sng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                     </a:t>
            </a:r>
            <a:r>
              <a:rPr lang="zh-CN" altLang="en-US" sz="14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敬请期待！！！</a:t>
            </a:r>
            <a:endParaRPr lang="en-US" altLang="zh-CN" sz="1400" b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571750" y="5449570"/>
            <a:ext cx="736600" cy="736600"/>
            <a:chOff x="3035" y="8642"/>
            <a:chExt cx="1160" cy="1160"/>
          </a:xfrm>
        </p:grpSpPr>
        <p:pic>
          <p:nvPicPr>
            <p:cNvPr id="8" name="图片 7" descr="resource"/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3035" y="8642"/>
              <a:ext cx="761" cy="761"/>
            </a:xfrm>
            <a:prstGeom prst="rect">
              <a:avLst/>
            </a:prstGeom>
          </p:spPr>
        </p:pic>
        <p:grpSp>
          <p:nvGrpSpPr>
            <p:cNvPr id="11" name="组合 10"/>
            <p:cNvGrpSpPr/>
            <p:nvPr/>
          </p:nvGrpSpPr>
          <p:grpSpPr>
            <a:xfrm>
              <a:off x="3235" y="8842"/>
              <a:ext cx="960" cy="960"/>
              <a:chOff x="3235" y="8842"/>
              <a:chExt cx="960" cy="960"/>
            </a:xfrm>
          </p:grpSpPr>
          <p:pic>
            <p:nvPicPr>
              <p:cNvPr id="9" name="图片 8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235" y="8842"/>
                <a:ext cx="761" cy="761"/>
              </a:xfrm>
              <a:prstGeom prst="rect">
                <a:avLst/>
              </a:prstGeom>
            </p:spPr>
          </p:pic>
          <p:pic>
            <p:nvPicPr>
              <p:cNvPr id="10" name="图片 9" descr="resource"/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3435" y="9042"/>
                <a:ext cx="761" cy="761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4" name="组合 33"/>
          <p:cNvGrpSpPr/>
          <p:nvPr/>
        </p:nvGrpSpPr>
        <p:grpSpPr>
          <a:xfrm>
            <a:off x="584835" y="1439545"/>
            <a:ext cx="10582275" cy="3474720"/>
            <a:chOff x="921" y="3227"/>
            <a:chExt cx="16665" cy="5472"/>
          </a:xfrm>
        </p:grpSpPr>
        <p:grpSp>
          <p:nvGrpSpPr>
            <p:cNvPr id="30" name="组合 29"/>
            <p:cNvGrpSpPr/>
            <p:nvPr/>
          </p:nvGrpSpPr>
          <p:grpSpPr>
            <a:xfrm>
              <a:off x="921" y="3227"/>
              <a:ext cx="9768" cy="4692"/>
              <a:chOff x="2627" y="2035"/>
              <a:chExt cx="9768" cy="4692"/>
            </a:xfrm>
          </p:grpSpPr>
          <p:sp>
            <p:nvSpPr>
              <p:cNvPr id="13" name="流程图: 磁盘 12"/>
              <p:cNvSpPr/>
              <p:nvPr/>
            </p:nvSpPr>
            <p:spPr>
              <a:xfrm>
                <a:off x="7626" y="527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4" name="流程图: 磁盘 13"/>
              <p:cNvSpPr/>
              <p:nvPr/>
            </p:nvSpPr>
            <p:spPr>
              <a:xfrm>
                <a:off x="7626" y="2518"/>
                <a:ext cx="935" cy="1449"/>
              </a:xfrm>
              <a:prstGeom prst="flowChartMagneticDisk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p>
                <a:pPr algn="ctr"/>
                <a:endParaRPr lang="zh-CN" altLang="en-US"/>
              </a:p>
            </p:txBody>
          </p:sp>
          <p:sp>
            <p:nvSpPr>
              <p:cNvPr id="15" name="文本框 14"/>
              <p:cNvSpPr txBox="1"/>
              <p:nvPr/>
            </p:nvSpPr>
            <p:spPr>
              <a:xfrm>
                <a:off x="8707" y="3001"/>
                <a:ext cx="3546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公共仓库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public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16" name="文本框 15"/>
              <p:cNvSpPr txBox="1"/>
              <p:nvPr/>
            </p:nvSpPr>
            <p:spPr>
              <a:xfrm>
                <a:off x="8707" y="5761"/>
                <a:ext cx="368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zh-CN" alt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私有仓库</a:t>
                </a:r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private registry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pic>
            <p:nvPicPr>
              <p:cNvPr id="18" name="图片 17" descr="resource"/>
              <p:cNvPicPr>
                <a:picLocks noChangeAspect="1"/>
              </p:cNvPicPr>
              <p:nvPr/>
            </p:nvPicPr>
            <p:blipFill>
              <a:blip r:embed="rId1">
                <a:extLst>
                  <a:ext uri="{96DAC541-7B7A-43D3-8B79-37D633B846F1}">
                    <asvg:svgBlip xmlns:asvg="http://schemas.microsoft.com/office/drawing/2016/SVG/main" r:embed="rId2"/>
                  </a:ext>
                </a:extLst>
              </a:blip>
              <a:stretch>
                <a:fillRect/>
              </a:stretch>
            </p:blipFill>
            <p:spPr>
              <a:xfrm>
                <a:off x="2974" y="3967"/>
                <a:ext cx="1440" cy="1440"/>
              </a:xfrm>
              <a:prstGeom prst="rect">
                <a:avLst/>
              </a:prstGeom>
            </p:spPr>
          </p:pic>
          <p:sp>
            <p:nvSpPr>
              <p:cNvPr id="19" name="文本框 18"/>
              <p:cNvSpPr txBox="1"/>
              <p:nvPr/>
            </p:nvSpPr>
            <p:spPr>
              <a:xfrm>
                <a:off x="2627" y="5407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images</a:t>
                </a:r>
                <a:endParaRPr lang="en-US" altLang="zh-CN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cxnSp>
            <p:nvCxnSpPr>
              <p:cNvPr id="20" name="直接箭头连接符 19"/>
              <p:cNvCxnSpPr>
                <a:stCxn id="18" idx="3"/>
                <a:endCxn id="14" idx="2"/>
              </p:cNvCxnSpPr>
              <p:nvPr/>
            </p:nvCxnSpPr>
            <p:spPr>
              <a:xfrm flipV="1">
                <a:off x="4414" y="3243"/>
                <a:ext cx="3212" cy="1444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1" name="直接箭头连接符 20"/>
              <p:cNvCxnSpPr>
                <a:stCxn id="18" idx="3"/>
                <a:endCxn id="13" idx="2"/>
              </p:cNvCxnSpPr>
              <p:nvPr/>
            </p:nvCxnSpPr>
            <p:spPr>
              <a:xfrm>
                <a:off x="4414" y="4687"/>
                <a:ext cx="3212" cy="1316"/>
              </a:xfrm>
              <a:prstGeom prst="straightConnector1">
                <a:avLst/>
              </a:prstGeom>
              <a:ln>
                <a:tailEnd type="arrow" w="med" len="med"/>
              </a:ln>
            </p:spPr>
            <p:style>
              <a:lnRef idx="3">
                <a:schemeClr val="dk1"/>
              </a:lnRef>
              <a:fillRef idx="0">
                <a:schemeClr val="dk1"/>
              </a:fillRef>
              <a:effectRef idx="2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25" name="文本框 24"/>
              <p:cNvSpPr txBox="1"/>
              <p:nvPr/>
            </p:nvSpPr>
            <p:spPr>
              <a:xfrm rot="20160000">
                <a:off x="4861" y="3414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6" name="文本框 25"/>
              <p:cNvSpPr txBox="1"/>
              <p:nvPr/>
            </p:nvSpPr>
            <p:spPr>
              <a:xfrm rot="1320000">
                <a:off x="4638" y="5290"/>
                <a:ext cx="241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altLang="zh-CN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docker push ...</a:t>
                </a:r>
                <a:endParaRPr lang="zh-CN" alt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7" name="文本框 26"/>
              <p:cNvSpPr txBox="1"/>
              <p:nvPr/>
            </p:nvSpPr>
            <p:spPr>
              <a:xfrm>
                <a:off x="7626" y="2035"/>
                <a:ext cx="998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</a:t>
                </a:r>
                <a:endParaRPr lang="en-US" sz="1400" b="1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  <p:sp>
            <p:nvSpPr>
              <p:cNvPr id="28" name="文本框 27"/>
              <p:cNvSpPr txBox="1"/>
              <p:nvPr/>
            </p:nvSpPr>
            <p:spPr>
              <a:xfrm>
                <a:off x="6995" y="4795"/>
                <a:ext cx="2134" cy="483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p>
                <a:pPr algn="ctr"/>
                <a:r>
                  <a:rPr lang="en-US" sz="1400" b="1"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https or </a:t>
                </a:r>
                <a:r>
                  <a:rPr lang="en-US" sz="1400" b="1">
                    <a:solidFill>
                      <a:srgbClr val="FF0000"/>
                    </a:solidFill>
                    <a:latin typeface="宋体" panose="02010600030101010101" pitchFamily="2" charset="-122"/>
                    <a:ea typeface="宋体" panose="02010600030101010101" pitchFamily="2" charset="-122"/>
                    <a:cs typeface="宋体" panose="02010600030101010101" pitchFamily="2" charset="-122"/>
                  </a:rPr>
                  <a:t>http</a:t>
                </a:r>
                <a:endParaRPr lang="en-US" sz="1400" b="1">
                  <a:solidFill>
                    <a:srgbClr val="FF0000"/>
                  </a:solidFill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endParaRPr>
              </a:p>
            </p:txBody>
          </p:sp>
        </p:grpSp>
        <p:pic>
          <p:nvPicPr>
            <p:cNvPr id="31" name="图片 30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1130" y="6216"/>
              <a:ext cx="6456" cy="1315"/>
            </a:xfrm>
            <a:prstGeom prst="rect">
              <a:avLst/>
            </a:prstGeom>
          </p:spPr>
        </p:pic>
        <p:pic>
          <p:nvPicPr>
            <p:cNvPr id="32" name="图片 31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1130" y="3970"/>
              <a:ext cx="2595" cy="930"/>
            </a:xfrm>
            <a:prstGeom prst="rect">
              <a:avLst/>
            </a:prstGeom>
          </p:spPr>
        </p:pic>
        <p:pic>
          <p:nvPicPr>
            <p:cNvPr id="33" name="图片 32"/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936" y="7919"/>
              <a:ext cx="2460" cy="780"/>
            </a:xfrm>
            <a:prstGeom prst="rect">
              <a:avLst/>
            </a:prstGeom>
          </p:spPr>
        </p:pic>
      </p:grpSp>
      <p:sp>
        <p:nvSpPr>
          <p:cNvPr id="35" name="文本框 34"/>
          <p:cNvSpPr txBox="1"/>
          <p:nvPr/>
        </p:nvSpPr>
        <p:spPr>
          <a:xfrm>
            <a:off x="805180" y="5632450"/>
            <a:ext cx="32346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docker-004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6" action="ppaction://hlinkfile"/>
              </a:rPr>
              <a:t>构建和使用私有仓库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hlinkClick r:id="rId7" action="ppaction://hlinkfile"/>
            </a:endParaRPr>
          </a:p>
        </p:txBody>
      </p:sp>
      <p:pic>
        <p:nvPicPr>
          <p:cNvPr id="36" name="图片 35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57615" y="4359910"/>
            <a:ext cx="2309495" cy="554355"/>
          </a:xfrm>
          <a:prstGeom prst="rect">
            <a:avLst/>
          </a:prstGeom>
        </p:spPr>
      </p:pic>
      <p:sp>
        <p:nvSpPr>
          <p:cNvPr id="37" name="文本框 36"/>
          <p:cNvSpPr txBox="1"/>
          <p:nvPr/>
        </p:nvSpPr>
        <p:spPr>
          <a:xfrm>
            <a:off x="805180" y="5078095"/>
            <a:ext cx="44208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[registry-host]:[port]/[username]/[image]:[tag]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container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矩形 2"/>
          <p:cNvSpPr/>
          <p:nvPr/>
        </p:nvSpPr>
        <p:spPr>
          <a:xfrm>
            <a:off x="1883410" y="3919220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2241550" y="4641215"/>
            <a:ext cx="1610360" cy="30670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CMD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曲线连接符 4"/>
          <p:cNvCxnSpPr>
            <a:stCxn id="38" idx="1"/>
            <a:endCxn id="3" idx="3"/>
          </p:cNvCxnSpPr>
          <p:nvPr/>
        </p:nvCxnSpPr>
        <p:spPr>
          <a:xfrm rot="10800000">
            <a:off x="3493770" y="4072890"/>
            <a:ext cx="1269365" cy="401320"/>
          </a:xfrm>
          <a:prstGeom prst="curvedConnector3">
            <a:avLst>
              <a:gd name="adj1" fmla="val 4997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曲线连接符 5"/>
          <p:cNvCxnSpPr>
            <a:stCxn id="38" idx="1"/>
            <a:endCxn id="4" idx="3"/>
          </p:cNvCxnSpPr>
          <p:nvPr/>
        </p:nvCxnSpPr>
        <p:spPr>
          <a:xfrm rot="10800000" flipV="1">
            <a:off x="3851910" y="4474210"/>
            <a:ext cx="911225" cy="320675"/>
          </a:xfrm>
          <a:prstGeom prst="curvedConnector3">
            <a:avLst>
              <a:gd name="adj1" fmla="val 49965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文本框 7"/>
          <p:cNvSpPr txBox="1"/>
          <p:nvPr/>
        </p:nvSpPr>
        <p:spPr>
          <a:xfrm>
            <a:off x="3648075" y="2311400"/>
            <a:ext cx="135509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run ...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流程图: 磁盘 8"/>
          <p:cNvSpPr/>
          <p:nvPr/>
        </p:nvSpPr>
        <p:spPr>
          <a:xfrm>
            <a:off x="8730615" y="2110740"/>
            <a:ext cx="594360" cy="833755"/>
          </a:xfrm>
          <a:prstGeom prst="flowChartMagneticDisk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registry</a:t>
            </a:r>
            <a:endParaRPr lang="en-US" altLang="zh-CN" sz="1000"/>
          </a:p>
        </p:txBody>
      </p:sp>
      <p:sp>
        <p:nvSpPr>
          <p:cNvPr id="11" name="圆角矩形 10"/>
          <p:cNvSpPr/>
          <p:nvPr/>
        </p:nvSpPr>
        <p:spPr>
          <a:xfrm>
            <a:off x="4763135" y="4641215"/>
            <a:ext cx="2223135" cy="30670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image layer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曲线连接符 11"/>
          <p:cNvCxnSpPr>
            <a:stCxn id="8" idx="3"/>
            <a:endCxn id="9" idx="1"/>
          </p:cNvCxnSpPr>
          <p:nvPr/>
        </p:nvCxnSpPr>
        <p:spPr>
          <a:xfrm flipV="1">
            <a:off x="5003165" y="2120265"/>
            <a:ext cx="4024630" cy="354330"/>
          </a:xfrm>
          <a:prstGeom prst="curvedConnector4">
            <a:avLst>
              <a:gd name="adj1" fmla="val 46308"/>
              <a:gd name="adj2" fmla="val 167204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7" name="曲线连接符 16"/>
          <p:cNvCxnSpPr>
            <a:stCxn id="9" idx="3"/>
            <a:endCxn id="11" idx="3"/>
          </p:cNvCxnSpPr>
          <p:nvPr/>
        </p:nvCxnSpPr>
        <p:spPr>
          <a:xfrm rot="5400000">
            <a:off x="7081838" y="2858453"/>
            <a:ext cx="1850390" cy="2041525"/>
          </a:xfrm>
          <a:prstGeom prst="curvedConnector2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文本框 28"/>
          <p:cNvSpPr txBox="1"/>
          <p:nvPr/>
        </p:nvSpPr>
        <p:spPr>
          <a:xfrm>
            <a:off x="8529320" y="3999865"/>
            <a:ext cx="11830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 pull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圆角矩形 37"/>
          <p:cNvSpPr/>
          <p:nvPr/>
        </p:nvSpPr>
        <p:spPr>
          <a:xfrm>
            <a:off x="4763135" y="4306570"/>
            <a:ext cx="2222500" cy="334645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文本框 38"/>
          <p:cNvSpPr txBox="1"/>
          <p:nvPr/>
        </p:nvSpPr>
        <p:spPr>
          <a:xfrm>
            <a:off x="5347335" y="3237230"/>
            <a:ext cx="90868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40" name="曲线连接符 39"/>
          <p:cNvCxnSpPr>
            <a:stCxn id="39" idx="2"/>
            <a:endCxn id="38" idx="0"/>
          </p:cNvCxnSpPr>
          <p:nvPr/>
        </p:nvCxnSpPr>
        <p:spPr>
          <a:xfrm rot="5400000" flipV="1">
            <a:off x="5457190" y="3888740"/>
            <a:ext cx="762635" cy="72390"/>
          </a:xfrm>
          <a:prstGeom prst="curvedConnector3">
            <a:avLst>
              <a:gd name="adj1" fmla="val 50000"/>
            </a:avLst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5802630" y="3674110"/>
            <a:ext cx="126936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add writable layer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4223703" y="5506085"/>
            <a:ext cx="168529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en-US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abc arg1 arg2</a:t>
            </a:r>
            <a:endParaRPr 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134110" y="265938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134110" y="2112645"/>
            <a:ext cx="894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生命周期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134110" y="356171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134110" y="413448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7757160" y="2141220"/>
            <a:ext cx="1783080" cy="112458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>
              <a:lnSpc>
                <a:spcPct val="120000"/>
              </a:lnSpc>
            </a:pP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</a:rPr>
              <a:t>容器（用途）分类：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服务类的容器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342900" indent="-342900">
              <a:lnSpc>
                <a:spcPct val="120000"/>
              </a:lnSpc>
              <a:buAutoNum type="arabicPeriod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工具类的容器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" name="圆角矩形 6"/>
          <p:cNvSpPr/>
          <p:nvPr/>
        </p:nvSpPr>
        <p:spPr>
          <a:xfrm>
            <a:off x="1810385" y="2259330"/>
            <a:ext cx="1648460" cy="59436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ENTRYPOINTS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1810385" y="3161665"/>
            <a:ext cx="534670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容器的生命周期，取决于容器内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entrypoint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所执行命令的生命周期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1810385" y="3734435"/>
            <a:ext cx="305943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docker-005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docker的生命周期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235075" y="1884680"/>
            <a:ext cx="6908165" cy="27844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运行管理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基本命令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stop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SIGTERM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，向进程发送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SIGKILL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信号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start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，保留第一次启动时所有参数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restart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，处于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pause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状态下的容器不占用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资源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unpause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4" name="图片 3" descr="docker状态机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73785" y="866140"/>
            <a:ext cx="9330690" cy="591312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038350" y="2457450"/>
            <a:ext cx="1504950" cy="1504950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CPU</a:t>
            </a:r>
            <a:endParaRPr lang="en-US" altLang="zh-CN"/>
          </a:p>
        </p:txBody>
      </p:sp>
      <p:sp>
        <p:nvSpPr>
          <p:cNvPr id="3" name="矩形 2"/>
          <p:cNvSpPr/>
          <p:nvPr/>
        </p:nvSpPr>
        <p:spPr>
          <a:xfrm>
            <a:off x="4876800" y="2457450"/>
            <a:ext cx="1504950" cy="1504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MEM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7905750" y="2457450"/>
            <a:ext cx="1504950" cy="1504950"/>
          </a:xfrm>
          <a:prstGeom prst="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IO</a:t>
            </a:r>
            <a:endParaRPr lang="en-US" altLang="zh-CN"/>
          </a:p>
        </p:txBody>
      </p:sp>
      <p:sp>
        <p:nvSpPr>
          <p:cNvPr id="6" name="文本框 5"/>
          <p:cNvSpPr txBox="1"/>
          <p:nvPr/>
        </p:nvSpPr>
        <p:spPr>
          <a:xfrm>
            <a:off x="487680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--memory=""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, -m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--memory-reservation=""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--kernel-memory=""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--oom-kill-disable=false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--memory-swappiness=""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2038350" y="4121150"/>
            <a:ext cx="2540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-c, --cpu-shares=0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--cpus=0.000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--cpu-period=0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--cpuset-cpus=""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--cpu-quota=0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7905750" y="4121150"/>
            <a:ext cx="2004060" cy="119888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--blkio-weight=0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--blkio-weight-device=""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--device-write-bps=""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--device-read-iops=""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--device-write-iops=""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image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215900" y="1393190"/>
            <a:ext cx="996569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User memory constraints：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215900" y="2344907"/>
          <a:ext cx="11760200" cy="36747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82595"/>
                <a:gridCol w="8777605"/>
              </a:tblGrid>
              <a:tr h="508000"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Option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ctr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1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Result</a:t>
                      </a:r>
                      <a:endParaRPr lang="zh-CN" altLang="en-US" sz="1200" b="1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memory=inf, memory-swap=inf (default)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容器没有内存限制，可以按需使用尽可能多的内存。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28575">
                      <a:solidFill>
                        <a:srgbClr val="646464"/>
                      </a:solidFill>
                      <a:prstDash val="solid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983615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memory-swap=inf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(指定memory并设置memory-swap为-1)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的内存，但是可以按需使用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。</a:t>
                      </a:r>
                      <a:endParaRPr lang="zh-CN" altLang="en-US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2F2F2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memory-swap=2*L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(指定memory不指定memory-swap)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的内存，但是可以使用与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想定大小的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，即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memory-swap=2*memory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9525">
                      <a:solidFill>
                        <a:srgbClr val="646464"/>
                      </a:solidFill>
                      <a:prstDash val="sysDash"/>
                    </a:lnB>
                    <a:solidFill>
                      <a:srgbClr val="FFFFFF"/>
                    </a:solidFill>
                  </a:tcPr>
                </a:tc>
              </a:tr>
              <a:tr h="727710"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646464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memory=L&lt;inf, memory-swap=S&lt;inf, L&lt;=S</a:t>
                      </a:r>
                      <a:endParaRPr lang="zh-CN" altLang="en-US" sz="1200" b="0" spc="120">
                        <a:solidFill>
                          <a:srgbClr val="646464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p>
                      <a:pPr indent="0" algn="l">
                        <a:lnSpc>
                          <a:spcPct val="12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(同时指定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和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memory-swap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) 容器不允许使用超过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 bytes</a:t>
                      </a:r>
                      <a:r>
                        <a:rPr lang="zh-CN" altLang="en-US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的内存，总内存使用量不允许超过</a:t>
                      </a:r>
                      <a:r>
                        <a:rPr lang="en-US" altLang="zh-CN" sz="1200" b="0" spc="120">
                          <a:solidFill>
                            <a:srgbClr val="404040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L+S</a:t>
                      </a:r>
                      <a:endParaRPr lang="en-US" altLang="zh-CN" sz="1200" b="0" spc="120">
                        <a:solidFill>
                          <a:srgbClr val="404040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 marL="177800" marR="177800" marT="107950" marB="107950" anchor="ctr">
                    <a:lnL w="9525">
                      <a:solidFill>
                        <a:srgbClr val="646464"/>
                      </a:solidFill>
                      <a:prstDash val="sysDash"/>
                    </a:lnL>
                    <a:lnR w="9525">
                      <a:solidFill>
                        <a:srgbClr val="646464"/>
                      </a:solidFill>
                      <a:prstDash val="sysDash"/>
                    </a:lnR>
                    <a:lnT w="9525">
                      <a:solidFill>
                        <a:srgbClr val="646464"/>
                      </a:solidFill>
                      <a:prstDash val="sysDash"/>
                    </a:lnT>
                    <a:lnB w="28575">
                      <a:solidFill>
                        <a:srgbClr val="646464"/>
                      </a:solidFill>
                      <a:prstDash val="solid"/>
                    </a:lnB>
                    <a:solidFill>
                      <a:srgbClr val="F2F2F2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1936750" y="1263650"/>
            <a:ext cx="8319135" cy="38150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实例：内存限额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（1） -m 或者 --memory，设置内存的使用限额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（2） --memory-swap：设置内存+swap的使用限额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执行下列命令：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docker run -m 200M --memory-swap=300M ubuntu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含义：该容器仅能使用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200M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内存和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100M</a:t>
            </a:r>
            <a:r>
              <a:rPr lang="zh-CN" altLang="en-US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swap</a:t>
            </a:r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测试内存使用：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 i="1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 -m 200M --memory-swap=300M progrium/stress --vm 1 --vm-bytes 280M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 i="1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尝试一下组合：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-m 200M, --memory-swap=-1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-m 200M, --vm-bytes 380M/400M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03325"/>
            <a:ext cx="9965690" cy="11684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默认情况下，所有容器获得相同比例的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时钟周期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，并且没有限制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 or --cpu-shares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设置容器使用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</a:t>
            </a:r>
            <a:r>
              <a:rPr lang="zh-CN" altLang="en-US" sz="1400" b="1" u="sng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权重</a:t>
            </a:r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 b="1" u="sng">
              <a:solidFill>
                <a:srgbClr val="FF0000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的默认值为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1024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，可通过调整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-c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的值，调整容器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的使用权重（资源充足时该限制作用是无效的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）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" name="六边形 2"/>
          <p:cNvSpPr/>
          <p:nvPr/>
        </p:nvSpPr>
        <p:spPr>
          <a:xfrm>
            <a:off x="276987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1024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六边形 4"/>
          <p:cNvSpPr/>
          <p:nvPr/>
        </p:nvSpPr>
        <p:spPr>
          <a:xfrm>
            <a:off x="7067550" y="3239135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六边形 5"/>
          <p:cNvSpPr/>
          <p:nvPr/>
        </p:nvSpPr>
        <p:spPr>
          <a:xfrm>
            <a:off x="4915535" y="5055870"/>
            <a:ext cx="1617345" cy="142811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container3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-c 512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5270500" y="3495675"/>
            <a:ext cx="914400" cy="914400"/>
          </a:xfrm>
          <a:prstGeom prst="rect">
            <a:avLst/>
          </a:prstGeom>
        </p:spPr>
      </p:pic>
      <p:cxnSp>
        <p:nvCxnSpPr>
          <p:cNvPr id="9" name="直接箭头连接符 8"/>
          <p:cNvCxnSpPr>
            <a:stCxn id="8" idx="2"/>
          </p:cNvCxnSpPr>
          <p:nvPr/>
        </p:nvCxnSpPr>
        <p:spPr>
          <a:xfrm flipH="1">
            <a:off x="5721350" y="4410075"/>
            <a:ext cx="6350" cy="6457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箭头连接符 9"/>
          <p:cNvCxnSpPr>
            <a:stCxn id="8" idx="3"/>
            <a:endCxn id="5" idx="3"/>
          </p:cNvCxnSpPr>
          <p:nvPr/>
        </p:nvCxnSpPr>
        <p:spPr>
          <a:xfrm>
            <a:off x="6184900" y="3952875"/>
            <a:ext cx="882650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直接箭头连接符 10"/>
          <p:cNvCxnSpPr>
            <a:stCxn id="8" idx="1"/>
            <a:endCxn id="3" idx="0"/>
          </p:cNvCxnSpPr>
          <p:nvPr/>
        </p:nvCxnSpPr>
        <p:spPr>
          <a:xfrm flipH="1">
            <a:off x="4387215" y="3952875"/>
            <a:ext cx="883285" cy="6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文本框 11"/>
          <p:cNvSpPr txBox="1"/>
          <p:nvPr/>
        </p:nvSpPr>
        <p:spPr>
          <a:xfrm>
            <a:off x="5234305" y="3306445"/>
            <a:ext cx="950595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100%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4387215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50%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6184900" y="395351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5727700" y="4610100"/>
            <a:ext cx="872490" cy="24511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000" b="1">
                <a:latin typeface="微软雅黑" panose="020B0503020204020204" pitchFamily="34" charset="-122"/>
                <a:ea typeface="微软雅黑" panose="020B0503020204020204" pitchFamily="34" charset="-122"/>
              </a:rPr>
              <a:t>usage 25%</a:t>
            </a:r>
            <a:endParaRPr lang="en-US" altLang="zh-CN" sz="1000" b="1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277110" y="1246505"/>
            <a:ext cx="8319135" cy="29533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实例：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cA --cpuset-cpus 0 -it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--cpuset-cpus 0 -it -c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512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尝试不适用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--cpuset-cpus 0 ，不指定运行的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CPU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cA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docker run --name c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 -it -c 1024 progrium/stress --cpu 1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container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1113155" y="1236980"/>
            <a:ext cx="9965690" cy="306133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I/O 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限额</a:t>
            </a:r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endParaRPr lang="zh-CN" altLang="en-US" sz="1400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关键参数：</a:t>
            </a:r>
            <a:endParaRPr lang="zh-CN" altLang="en-US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--blkio-weight</a:t>
            </a:r>
            <a:r>
              <a:rPr lang="zh-CN" altLang="en-US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，类似</a:t>
            </a: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cpu-shares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--device-read-bps:[device_path]:[weight]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--device-write-bps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--device-read-iops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	--device-write-iops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:[device_path]:[weight]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>
              <a:lnSpc>
                <a:spcPct val="160000"/>
              </a:lnSpc>
            </a:pPr>
            <a:r>
              <a:rPr lang="en-US" altLang="zh-CN" sz="1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run -itd --device-write-bps /dev/sda:30MB centos sleep 36000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network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1214755" y="1664335"/>
            <a:ext cx="103124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Host Only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9" name="圆角矩形 38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1" name="圆角矩形 40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2" name="圆角矩形 41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文本框 42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4" name="文本框 43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圆角矩形 44"/>
          <p:cNvSpPr/>
          <p:nvPr/>
        </p:nvSpPr>
        <p:spPr>
          <a:xfrm>
            <a:off x="3684270" y="3454400"/>
            <a:ext cx="5096510" cy="175641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棱台 45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棱台 46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棱台 47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214755" y="1664335"/>
            <a:ext cx="89662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NAT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4" name="圆角矩形 3"/>
          <p:cNvSpPr/>
          <p:nvPr/>
        </p:nvSpPr>
        <p:spPr>
          <a:xfrm>
            <a:off x="225806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圆角矩形 15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圆角矩形 17"/>
          <p:cNvSpPr/>
          <p:nvPr/>
        </p:nvSpPr>
        <p:spPr>
          <a:xfrm>
            <a:off x="7043420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7538085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圆角矩形 2"/>
          <p:cNvSpPr/>
          <p:nvPr/>
        </p:nvSpPr>
        <p:spPr>
          <a:xfrm>
            <a:off x="3576955" y="3435350"/>
            <a:ext cx="5037455" cy="71374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TAP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虚拟二层设备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棱台 20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棱台 4"/>
          <p:cNvSpPr/>
          <p:nvPr/>
        </p:nvSpPr>
        <p:spPr>
          <a:xfrm>
            <a:off x="7291705" y="3020060"/>
            <a:ext cx="120269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Vnet2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棱台 6"/>
          <p:cNvSpPr/>
          <p:nvPr/>
        </p:nvSpPr>
        <p:spPr>
          <a:xfrm>
            <a:off x="3783330" y="5387340"/>
            <a:ext cx="4624070" cy="98425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圆角矩形 7"/>
          <p:cNvSpPr/>
          <p:nvPr/>
        </p:nvSpPr>
        <p:spPr>
          <a:xfrm>
            <a:off x="3576955" y="4429125"/>
            <a:ext cx="5077460" cy="723900"/>
          </a:xfrm>
          <a:prstGeom prst="roundRect">
            <a:avLst/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TUN(Netfilter)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9" name="直接箭头连接符 8"/>
          <p:cNvCxnSpPr>
            <a:stCxn id="3" idx="2"/>
            <a:endCxn id="7" idx="6"/>
          </p:cNvCxnSpPr>
          <p:nvPr/>
        </p:nvCxnSpPr>
        <p:spPr>
          <a:xfrm flipH="1">
            <a:off x="6095365" y="4149090"/>
            <a:ext cx="635" cy="1238250"/>
          </a:xfrm>
          <a:prstGeom prst="straightConnector1">
            <a:avLst/>
          </a:prstGeom>
          <a:ln>
            <a:headEnd type="arrow" w="med" len="med"/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0" name="下箭头 9"/>
          <p:cNvSpPr/>
          <p:nvPr/>
        </p:nvSpPr>
        <p:spPr>
          <a:xfrm rot="10800000">
            <a:off x="7538085" y="448119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下箭头 10"/>
          <p:cNvSpPr/>
          <p:nvPr/>
        </p:nvSpPr>
        <p:spPr>
          <a:xfrm>
            <a:off x="6705600" y="4459605"/>
            <a:ext cx="250825" cy="61785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文本框 11"/>
          <p:cNvSpPr txBox="1"/>
          <p:nvPr/>
        </p:nvSpPr>
        <p:spPr>
          <a:xfrm>
            <a:off x="6501130" y="4606290"/>
            <a:ext cx="60896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SNAT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文本框 12"/>
          <p:cNvSpPr txBox="1"/>
          <p:nvPr/>
        </p:nvSpPr>
        <p:spPr>
          <a:xfrm>
            <a:off x="7333615" y="4584065"/>
            <a:ext cx="6400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uFillTx/>
                <a:latin typeface="微软雅黑" panose="020B0503020204020204" pitchFamily="34" charset="-122"/>
                <a:ea typeface="微软雅黑" panose="020B0503020204020204" pitchFamily="34" charset="-122"/>
              </a:rPr>
              <a:t>DNAT</a:t>
            </a:r>
            <a:endParaRPr lang="en-US" altLang="zh-CN" sz="1400">
              <a:solidFill>
                <a:schemeClr val="bg1"/>
              </a:solidFill>
              <a:uFillTx/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7" name="文本框 36"/>
          <p:cNvSpPr txBox="1"/>
          <p:nvPr/>
        </p:nvSpPr>
        <p:spPr>
          <a:xfrm>
            <a:off x="294640" y="1093470"/>
            <a:ext cx="155892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虚拟化网络基础</a:t>
            </a:r>
            <a:endParaRPr lang="en-US" altLang="zh-CN" sz="140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" name="文本框 13"/>
          <p:cNvSpPr txBox="1"/>
          <p:nvPr/>
        </p:nvSpPr>
        <p:spPr>
          <a:xfrm>
            <a:off x="1214755" y="1664335"/>
            <a:ext cx="10941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模式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5" name="圆角矩形 14"/>
          <p:cNvSpPr/>
          <p:nvPr/>
        </p:nvSpPr>
        <p:spPr>
          <a:xfrm>
            <a:off x="2312670" y="2247900"/>
            <a:ext cx="7676515" cy="384175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8869045" y="5520055"/>
            <a:ext cx="62420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HOST</a:t>
            </a:r>
            <a:endParaRPr lang="en-US" altLang="zh-CN" sz="14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圆角矩形 24"/>
          <p:cNvSpPr/>
          <p:nvPr/>
        </p:nvSpPr>
        <p:spPr>
          <a:xfrm>
            <a:off x="3617595" y="1591310"/>
            <a:ext cx="1611630" cy="1699260"/>
          </a:xfrm>
          <a:prstGeom prst="round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3801110" y="1784350"/>
            <a:ext cx="5391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VM1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圆角矩形 26"/>
          <p:cNvSpPr/>
          <p:nvPr/>
        </p:nvSpPr>
        <p:spPr>
          <a:xfrm>
            <a:off x="3617595" y="3454400"/>
            <a:ext cx="3058795" cy="2547620"/>
          </a:xfrm>
          <a:prstGeom prst="roundRect">
            <a:avLst/>
          </a:prstGeom>
          <a:solidFill>
            <a:srgbClr val="7030A0"/>
          </a:solidFill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虚拟网桥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棱台 27"/>
          <p:cNvSpPr/>
          <p:nvPr/>
        </p:nvSpPr>
        <p:spPr>
          <a:xfrm>
            <a:off x="3867785" y="3020060"/>
            <a:ext cx="120650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Vnet1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棱台 28"/>
          <p:cNvSpPr/>
          <p:nvPr/>
        </p:nvSpPr>
        <p:spPr>
          <a:xfrm>
            <a:off x="4030980" y="5724525"/>
            <a:ext cx="4624070" cy="656590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物理网卡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棱台 29"/>
          <p:cNvSpPr/>
          <p:nvPr/>
        </p:nvSpPr>
        <p:spPr>
          <a:xfrm>
            <a:off x="3930650" y="4888230"/>
            <a:ext cx="1081405" cy="328295"/>
          </a:xfrm>
          <a:prstGeom prst="bevel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br0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1" name="直接箭头连接符 30"/>
          <p:cNvCxnSpPr>
            <a:stCxn id="28" idx="2"/>
            <a:endCxn id="30" idx="7"/>
          </p:cNvCxnSpPr>
          <p:nvPr/>
        </p:nvCxnSpPr>
        <p:spPr>
          <a:xfrm>
            <a:off x="4471035" y="3676650"/>
            <a:ext cx="635" cy="1252855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2" name="直接箭头连接符 31"/>
          <p:cNvCxnSpPr>
            <a:stCxn id="29" idx="6"/>
            <a:endCxn id="30" idx="2"/>
          </p:cNvCxnSpPr>
          <p:nvPr/>
        </p:nvCxnSpPr>
        <p:spPr>
          <a:xfrm flipH="1" flipV="1">
            <a:off x="4471670" y="5216525"/>
            <a:ext cx="1871345" cy="508000"/>
          </a:xfrm>
          <a:prstGeom prst="straightConnector1">
            <a:avLst/>
          </a:prstGeom>
          <a:ln>
            <a:tailEnd type="arrow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73" name="组合 72"/>
          <p:cNvGrpSpPr/>
          <p:nvPr/>
        </p:nvGrpSpPr>
        <p:grpSpPr>
          <a:xfrm>
            <a:off x="1953260" y="1365885"/>
            <a:ext cx="7948295" cy="4752340"/>
            <a:chOff x="3076" y="2151"/>
            <a:chExt cx="12517" cy="7484"/>
          </a:xfrm>
        </p:grpSpPr>
        <p:sp>
          <p:nvSpPr>
            <p:cNvPr id="4" name="右箭头 3"/>
            <p:cNvSpPr/>
            <p:nvPr/>
          </p:nvSpPr>
          <p:spPr>
            <a:xfrm>
              <a:off x="3076" y="2151"/>
              <a:ext cx="12281" cy="1132"/>
            </a:xfrm>
            <a:prstGeom prst="rightArrow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容器网络架构</a:t>
              </a:r>
              <a:endPara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" name="矩形 25"/>
            <p:cNvSpPr/>
            <p:nvPr/>
          </p:nvSpPr>
          <p:spPr>
            <a:xfrm>
              <a:off x="3076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Closed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7" name="矩形 26"/>
            <p:cNvSpPr/>
            <p:nvPr/>
          </p:nvSpPr>
          <p:spPr>
            <a:xfrm>
              <a:off x="6163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Bridged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6" name="矩形 35"/>
            <p:cNvSpPr/>
            <p:nvPr/>
          </p:nvSpPr>
          <p:spPr>
            <a:xfrm>
              <a:off x="4507" y="4902"/>
              <a:ext cx="1494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7" name="矩形 36"/>
            <p:cNvSpPr/>
            <p:nvPr/>
          </p:nvSpPr>
          <p:spPr>
            <a:xfrm>
              <a:off x="6163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8" name="矩形 37"/>
            <p:cNvSpPr/>
            <p:nvPr/>
          </p:nvSpPr>
          <p:spPr>
            <a:xfrm>
              <a:off x="7830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9272" y="3377"/>
              <a:ext cx="2925" cy="19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0" name="矩形 39"/>
            <p:cNvSpPr/>
            <p:nvPr/>
          </p:nvSpPr>
          <p:spPr>
            <a:xfrm>
              <a:off x="9272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private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1" name="矩形 40"/>
            <p:cNvSpPr/>
            <p:nvPr/>
          </p:nvSpPr>
          <p:spPr>
            <a:xfrm>
              <a:off x="10939" y="4902"/>
              <a:ext cx="1258" cy="472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8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8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9272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 A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3" name="矩形 42"/>
            <p:cNvSpPr/>
            <p:nvPr/>
          </p:nvSpPr>
          <p:spPr>
            <a:xfrm>
              <a:off x="10828" y="3377"/>
              <a:ext cx="1369" cy="121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Joined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900"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container B</a:t>
              </a:r>
              <a:endParaRPr lang="en-US" altLang="zh-CN" sz="9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12432" y="3362"/>
              <a:ext cx="2925" cy="1997"/>
            </a:xfrm>
            <a:prstGeom prst="rect">
              <a:avLst/>
            </a:prstGeom>
            <a:ln>
              <a:prstDash val="dash"/>
            </a:ln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Open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5" name="矩形 44"/>
            <p:cNvSpPr/>
            <p:nvPr/>
          </p:nvSpPr>
          <p:spPr>
            <a:xfrm>
              <a:off x="3076" y="5579"/>
              <a:ext cx="12517" cy="306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prstDash val="dash"/>
            </a:ln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6" name="矩形 45"/>
            <p:cNvSpPr/>
            <p:nvPr/>
          </p:nvSpPr>
          <p:spPr>
            <a:xfrm>
              <a:off x="6163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7" name="矩形 46"/>
            <p:cNvSpPr/>
            <p:nvPr/>
          </p:nvSpPr>
          <p:spPr>
            <a:xfrm>
              <a:off x="9272" y="5873"/>
              <a:ext cx="292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joined container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6163" y="6814"/>
              <a:ext cx="6035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bridge virtual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49" name="矩形 48"/>
            <p:cNvSpPr/>
            <p:nvPr/>
          </p:nvSpPr>
          <p:spPr>
            <a:xfrm>
              <a:off x="3237" y="7816"/>
              <a:ext cx="10393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Logical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0" name="矩形 49"/>
            <p:cNvSpPr/>
            <p:nvPr/>
          </p:nvSpPr>
          <p:spPr>
            <a:xfrm>
              <a:off x="13629" y="7816"/>
              <a:ext cx="1728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loopback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3237" y="9038"/>
              <a:ext cx="10062" cy="597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Physical network interface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52" name="肘形连接符 51"/>
            <p:cNvCxnSpPr>
              <a:stCxn id="36" idx="1"/>
              <a:endCxn id="36" idx="2"/>
            </p:cNvCxnSpPr>
            <p:nvPr/>
          </p:nvCxnSpPr>
          <p:spPr>
            <a:xfrm rot="10800000" flipH="1" flipV="1">
              <a:off x="4492" y="5138"/>
              <a:ext cx="747" cy="236"/>
            </a:xfrm>
            <a:prstGeom prst="bentConnector4">
              <a:avLst>
                <a:gd name="adj1" fmla="val -50201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3" name="肘形连接符 52"/>
            <p:cNvCxnSpPr>
              <a:stCxn id="38" idx="1"/>
              <a:endCxn id="38" idx="2"/>
            </p:cNvCxnSpPr>
            <p:nvPr/>
          </p:nvCxnSpPr>
          <p:spPr>
            <a:xfrm rot="10800000" flipH="1" flipV="1">
              <a:off x="7815" y="5138"/>
              <a:ext cx="629" cy="236"/>
            </a:xfrm>
            <a:prstGeom prst="bentConnector4">
              <a:avLst>
                <a:gd name="adj1" fmla="val -59618"/>
                <a:gd name="adj2" fmla="val 2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肘形连接符 53"/>
            <p:cNvCxnSpPr/>
            <p:nvPr/>
          </p:nvCxnSpPr>
          <p:spPr>
            <a:xfrm rot="10800000" flipH="1" flipV="1">
              <a:off x="10939" y="5147"/>
              <a:ext cx="629" cy="236"/>
            </a:xfrm>
            <a:prstGeom prst="bentConnector4">
              <a:avLst>
                <a:gd name="adj1" fmla="val -37042"/>
                <a:gd name="adj2" fmla="val 158898"/>
              </a:avLst>
            </a:prstGeom>
            <a:ln>
              <a:headEnd type="arrow" w="med" len="med"/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直接箭头连接符 54"/>
            <p:cNvCxnSpPr/>
            <p:nvPr/>
          </p:nvCxnSpPr>
          <p:spPr>
            <a:xfrm>
              <a:off x="6472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" name="直接箭头连接符 56"/>
            <p:cNvCxnSpPr/>
            <p:nvPr/>
          </p:nvCxnSpPr>
          <p:spPr>
            <a:xfrm flipV="1">
              <a:off x="7023" y="5359"/>
              <a:ext cx="0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" name="直接箭头连接符 57"/>
            <p:cNvCxnSpPr/>
            <p:nvPr/>
          </p:nvCxnSpPr>
          <p:spPr>
            <a:xfrm flipH="1">
              <a:off x="9602" y="5343"/>
              <a:ext cx="15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9" name="直接箭头连接符 58"/>
            <p:cNvCxnSpPr/>
            <p:nvPr/>
          </p:nvCxnSpPr>
          <p:spPr>
            <a:xfrm flipV="1">
              <a:off x="10152" y="5359"/>
              <a:ext cx="16" cy="519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0" name="直接箭头连接符 59"/>
            <p:cNvCxnSpPr/>
            <p:nvPr/>
          </p:nvCxnSpPr>
          <p:spPr>
            <a:xfrm>
              <a:off x="12741" y="5383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1" name="直接箭头连接符 60"/>
            <p:cNvCxnSpPr/>
            <p:nvPr/>
          </p:nvCxnSpPr>
          <p:spPr>
            <a:xfrm flipV="1">
              <a:off x="13108" y="5359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2" name="直接箭头连接符 61"/>
            <p:cNvCxnSpPr/>
            <p:nvPr/>
          </p:nvCxnSpPr>
          <p:spPr>
            <a:xfrm>
              <a:off x="14277" y="5398"/>
              <a:ext cx="6" cy="2397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3" name="直接箭头连接符 62"/>
            <p:cNvCxnSpPr/>
            <p:nvPr/>
          </p:nvCxnSpPr>
          <p:spPr>
            <a:xfrm flipV="1">
              <a:off x="14644" y="5374"/>
              <a:ext cx="0" cy="245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" name="直接箭头连接符 63"/>
            <p:cNvCxnSpPr/>
            <p:nvPr/>
          </p:nvCxnSpPr>
          <p:spPr>
            <a:xfrm flipH="1">
              <a:off x="6787" y="6470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5" name="直接箭头连接符 64"/>
            <p:cNvCxnSpPr/>
            <p:nvPr/>
          </p:nvCxnSpPr>
          <p:spPr>
            <a:xfrm flipH="1" flipV="1">
              <a:off x="8458" y="646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6" name="直接箭头连接符 65"/>
            <p:cNvCxnSpPr/>
            <p:nvPr/>
          </p:nvCxnSpPr>
          <p:spPr>
            <a:xfrm flipH="1" flipV="1">
              <a:off x="11784" y="6475"/>
              <a:ext cx="15" cy="346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" name="直接箭头连接符 66"/>
            <p:cNvCxnSpPr/>
            <p:nvPr/>
          </p:nvCxnSpPr>
          <p:spPr>
            <a:xfrm flipH="1">
              <a:off x="9764" y="6465"/>
              <a:ext cx="5" cy="35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" name="直接箭头连接符 67"/>
            <p:cNvCxnSpPr/>
            <p:nvPr/>
          </p:nvCxnSpPr>
          <p:spPr>
            <a:xfrm flipH="1">
              <a:off x="7416" y="7429"/>
              <a:ext cx="5" cy="383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直接箭头连接符 68"/>
            <p:cNvCxnSpPr/>
            <p:nvPr/>
          </p:nvCxnSpPr>
          <p:spPr>
            <a:xfrm flipV="1">
              <a:off x="11237" y="7411"/>
              <a:ext cx="9" cy="401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直接箭头连接符 69"/>
            <p:cNvCxnSpPr/>
            <p:nvPr/>
          </p:nvCxnSpPr>
          <p:spPr>
            <a:xfrm flipH="1">
              <a:off x="7416" y="8413"/>
              <a:ext cx="10" cy="59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直接箭头连接符 70"/>
            <p:cNvCxnSpPr/>
            <p:nvPr/>
          </p:nvCxnSpPr>
          <p:spPr>
            <a:xfrm flipH="1" flipV="1">
              <a:off x="11221" y="8394"/>
              <a:ext cx="7" cy="644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" name="文本框 71"/>
            <p:cNvSpPr txBox="1"/>
            <p:nvPr/>
          </p:nvSpPr>
          <p:spPr>
            <a:xfrm>
              <a:off x="3237" y="6948"/>
              <a:ext cx="1984" cy="6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Operating system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en-US" altLang="zh-CN" sz="1000">
                  <a:latin typeface="微软雅黑" panose="020B0503020204020204" pitchFamily="34" charset="-122"/>
                  <a:ea typeface="微软雅黑" panose="020B0503020204020204" pitchFamily="34" charset="-122"/>
                </a:rPr>
                <a:t>network stack</a:t>
              </a:r>
              <a:endPara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复习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矩形 3"/>
          <p:cNvSpPr/>
          <p:nvPr/>
        </p:nvSpPr>
        <p:spPr>
          <a:xfrm>
            <a:off x="2835910" y="5295265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pathA </a:t>
            </a:r>
            <a:endParaRPr lang="en-US" altLang="zh-CN"/>
          </a:p>
        </p:txBody>
      </p:sp>
      <p:sp>
        <p:nvSpPr>
          <p:cNvPr id="5" name="矩形 4"/>
          <p:cNvSpPr/>
          <p:nvPr/>
        </p:nvSpPr>
        <p:spPr>
          <a:xfrm>
            <a:off x="2835910" y="416560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pathB</a:t>
            </a:r>
            <a:endParaRPr lang="en-US" altLang="zh-CN"/>
          </a:p>
        </p:txBody>
      </p:sp>
      <p:sp>
        <p:nvSpPr>
          <p:cNvPr id="6" name="矩形 5"/>
          <p:cNvSpPr/>
          <p:nvPr/>
        </p:nvSpPr>
        <p:spPr>
          <a:xfrm>
            <a:off x="2835910" y="2994660"/>
            <a:ext cx="2232025" cy="106934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pathA + pathB</a:t>
            </a:r>
            <a:endParaRPr lang="en-US" altLang="zh-CN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715260" y="2022475"/>
            <a:ext cx="5893435" cy="26911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容器网络驱动类型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bridge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，默认网络驱动程序；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host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，直接使用宿主机网路；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overlay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，覆盖网路讲多个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dockerd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连接在一起，是集群通信的基础；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macvaln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，为容器分配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mac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地址，直连物理网络；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marL="285750" indent="-285750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其他网络插件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623570" y="1875155"/>
            <a:ext cx="4460240" cy="37534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在网络层面网桥是链路层数据流量转发的组件，网桥可以是硬件设备，也可以是一个软件模拟设备。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中，网桥网络使用软件网桥，该软件网桥允许连接到同一网桥网络的容器之间进行通信，同时与为接入该网桥的容器进行隔离。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Docker网桥驱动程序会自动在主机中安装规则，以使不同网桥网络上的容器无法直接相互通信。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桥接网络适用于在同一宿主机上运行的容器。为了在不同Docker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程序主机上运行的容器之间进行通信，可以在OS级别管理路由，也可以使用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  <a:p>
            <a:pPr algn="l"/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启动Docker时，会自动创建一个默认的桥接网络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docker0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（也称为bridge），除非创建容器时指定特定网络，否则新启动的容器将连接到它。用户可以创建自定义的网桥网络。注意：用户自定义桥要优于默认桥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623570" y="1158240"/>
            <a:ext cx="13950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驱动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471920" y="1158240"/>
            <a:ext cx="46729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default bridge  VS. user-defined 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471920" y="1875155"/>
            <a:ext cx="4460240" cy="203009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提供容器之间的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自动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DNS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解析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提供更好的隔离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容器可以动态的从用户自定义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添加或移除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每个用户自定义网络都可以创建可配置的桥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default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桥上的容器共享环境变量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76669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管理一个用户定义</a:t>
            </a:r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bridge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75155"/>
            <a:ext cx="6546215" cy="46158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[COMMAND] [OPTIONS] &lt;BRIDGE-NAME&gt;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[COMMAND]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connect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将一个容器连接到指定网络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create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创建一个网络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disconnect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将容器与一个网络断开连接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inspect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展示一个或多个容器网络细节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ls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列出所有容器网络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prune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移除所有未被使用的网络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  rm         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删除一个或多个网络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Example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创建时指定自定义网络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create --name nginx --network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将已有的容器链接到自定义网络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# 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在网络中移除指定容器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network disconnect my-network nginx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6212205" y="2152015"/>
            <a:ext cx="3960495" cy="52197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配置系统底层网络基础设施，例如添加、删除桥设备，配置</a:t>
            </a:r>
            <a:r>
              <a:rPr lang="en-US" altLang="zh-CN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netfilter</a:t>
            </a:r>
            <a:r>
              <a:rPr lang="zh-CN" altLang="en-US" sz="1400" b="1" i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规则等</a:t>
            </a:r>
            <a:endParaRPr lang="zh-CN" altLang="en-US" sz="1400" b="1" i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12205" y="3835400"/>
            <a:ext cx="4196715" cy="199390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6212205" y="3194685"/>
            <a:ext cx="222758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/etc/docker/daemon.json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208343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Overlay network</a:t>
            </a:r>
            <a:endParaRPr 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网络驱动在多个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之间创建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一个分布式网络。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3817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host1 network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245300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host</a:t>
            </a:r>
            <a:r>
              <a:rPr lang="en-US" sz="10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 network</a:t>
            </a:r>
            <a:endParaRPr lang="en-US" sz="10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4291965" y="3168650"/>
            <a:ext cx="1617345" cy="3492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docker daemon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host3 netowkr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23570" y="2818765"/>
            <a:ext cx="5311775" cy="25971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Times New Roman" panose="02020603050405020304" charset="0"/>
                <a:cs typeface="Times New Roman" panose="02020603050405020304" charset="0"/>
              </a:rPr>
              <a:t>overlay network(docker swarm)</a:t>
            </a:r>
            <a:endParaRPr lang="en-US" altLang="zh-CN" sz="1000">
              <a:latin typeface="Times New Roman" panose="02020603050405020304" charset="0"/>
              <a:cs typeface="Times New Roman" panose="02020603050405020304" charset="0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63817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container01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47078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container02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291965" y="2306955"/>
            <a:ext cx="1617345" cy="3492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container03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箭头连接符 10"/>
          <p:cNvCxnSpPr>
            <a:stCxn id="8" idx="2"/>
          </p:cNvCxnSpPr>
          <p:nvPr/>
        </p:nvCxnSpPr>
        <p:spPr>
          <a:xfrm>
            <a:off x="1447165" y="2656205"/>
            <a:ext cx="635" cy="16319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直接箭头连接符 11"/>
          <p:cNvCxnSpPr>
            <a:stCxn id="9" idx="2"/>
            <a:endCxn id="7" idx="0"/>
          </p:cNvCxnSpPr>
          <p:nvPr/>
        </p:nvCxnSpPr>
        <p:spPr>
          <a:xfrm>
            <a:off x="3279775" y="2656205"/>
            <a:ext cx="0" cy="16256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箭头连接符 12"/>
          <p:cNvCxnSpPr>
            <a:stCxn id="10" idx="2"/>
          </p:cNvCxnSpPr>
          <p:nvPr/>
        </p:nvCxnSpPr>
        <p:spPr>
          <a:xfrm flipH="1">
            <a:off x="5092065" y="2656205"/>
            <a:ext cx="8890" cy="153035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623570" y="3719830"/>
            <a:ext cx="5558155" cy="181483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当初始化一个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swarm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集群，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daemon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宿主机会创建两个新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network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，当初创建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service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，未指定用户定义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，将自动连接至该网络。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负责集群服务控制及数据流量的传输。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docker_gwbridge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，用以外部访问外部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buFont typeface="Arial" panose="020B0604020202020204" pitchFamily="34" charset="0"/>
              <a:buNone/>
            </a:pP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overlay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网络的创建依赖于</a:t>
            </a:r>
            <a:r>
              <a:rPr lang="en-US" altLang="zh-CN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swarm</a:t>
            </a:r>
            <a:r>
              <a:rPr lang="zh-CN" altLang="en-US" sz="1400" b="1" i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的激活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6502400" y="1804670"/>
            <a:ext cx="555815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一般情况下是无需设置的，除非对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ingress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网络有特殊需求</a:t>
            </a:r>
            <a:endParaRPr lang="zh-CN" altLang="en-US" sz="1400" b="1" i="1">
              <a:solidFill>
                <a:srgbClr val="FF0000"/>
              </a:solidFill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7" name="图片 1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641465" y="2472690"/>
            <a:ext cx="3763645" cy="1771015"/>
          </a:xfrm>
          <a:prstGeom prst="rect">
            <a:avLst/>
          </a:prstGeom>
        </p:spPr>
      </p:pic>
      <p:pic>
        <p:nvPicPr>
          <p:cNvPr id="18" name="图片 1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41465" y="4440555"/>
            <a:ext cx="4152900" cy="137160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network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文本框 15"/>
          <p:cNvSpPr txBox="1"/>
          <p:nvPr/>
        </p:nvSpPr>
        <p:spPr>
          <a:xfrm>
            <a:off x="3913505" y="1938020"/>
            <a:ext cx="3256280" cy="155575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docker-006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1" action="ppaction://hlinkfile"/>
              </a:rPr>
              <a:t>桥接网络实验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docker-007 host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2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docker-008 Overlay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3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实验 </a:t>
            </a: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docker-009 Macvlan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sym typeface="+mn-ea"/>
                <a:hlinkClick r:id="rId4" action="ppaction://hlinkfile"/>
              </a:rPr>
              <a:t>网络实验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3" name="文本框 27"/>
          <p:cNvSpPr txBox="1"/>
          <p:nvPr/>
        </p:nvSpPr>
        <p:spPr>
          <a:xfrm>
            <a:off x="3830955" y="695960"/>
            <a:ext cx="7027545" cy="368300"/>
          </a:xfrm>
          <a:prstGeom prst="rect">
            <a:avLst/>
          </a:prstGeom>
          <a:noFill/>
          <a:ln w="9525">
            <a:noFill/>
          </a:ln>
        </p:spPr>
        <p:txBody>
          <a:bodyPr wrap="square" anchor="t">
            <a:spAutoFit/>
          </a:bodyPr>
          <a:p>
            <a:pPr algn="ctr"/>
            <a:r>
              <a: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service --replicas=3</a:t>
            </a:r>
            <a:endParaRPr lang="en-US" altLang="zh-CN" sz="1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7762240" y="3581400"/>
            <a:ext cx="1715770" cy="1476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七边形 10"/>
          <p:cNvSpPr/>
          <p:nvPr/>
        </p:nvSpPr>
        <p:spPr>
          <a:xfrm>
            <a:off x="5591810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2" name="矩形 11"/>
          <p:cNvSpPr/>
          <p:nvPr/>
        </p:nvSpPr>
        <p:spPr>
          <a:xfrm>
            <a:off x="5238115" y="3639185"/>
            <a:ext cx="1715770" cy="1476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3" name="七边形 12"/>
          <p:cNvSpPr/>
          <p:nvPr/>
        </p:nvSpPr>
        <p:spPr>
          <a:xfrm>
            <a:off x="2790190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4" name="七边形 13"/>
          <p:cNvSpPr/>
          <p:nvPr/>
        </p:nvSpPr>
        <p:spPr>
          <a:xfrm>
            <a:off x="5822315" y="4022725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5" name="七边形 14"/>
          <p:cNvSpPr/>
          <p:nvPr/>
        </p:nvSpPr>
        <p:spPr>
          <a:xfrm>
            <a:off x="3063875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17" name="矩形 16"/>
          <p:cNvSpPr/>
          <p:nvPr/>
        </p:nvSpPr>
        <p:spPr>
          <a:xfrm>
            <a:off x="2456815" y="3660775"/>
            <a:ext cx="1715770" cy="14763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0" name="七边形 9"/>
          <p:cNvSpPr/>
          <p:nvPr/>
        </p:nvSpPr>
        <p:spPr>
          <a:xfrm>
            <a:off x="3063875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  <p:sp>
        <p:nvSpPr>
          <p:cNvPr id="21" name="七边形 20"/>
          <p:cNvSpPr/>
          <p:nvPr/>
        </p:nvSpPr>
        <p:spPr>
          <a:xfrm>
            <a:off x="8284845" y="3964940"/>
            <a:ext cx="671195" cy="709295"/>
          </a:xfrm>
          <a:prstGeom prst="hept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1</a:t>
            </a:r>
            <a:endParaRPr lang="en-US" altLang="zh-CN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storage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64008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概要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555815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默认情况下容器内的所有数据都存储在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 layer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，也就是说：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容器删除后，数据无法留存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强依赖容器所在宿主，无法随意迁移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依赖于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kernel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union filesystem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，与数据卷相比，性能差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为了进行数据持久化，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提供了两种持久化方案：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285750" indent="-2857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endParaRPr lang="en-US" altLang="zh-CN" sz="1400" b="1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无论使用了那种存储方式，在容器内看起来都是一样的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管理，其他进程无法修改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Font typeface="Arial" panose="020B0604020202020204" pitchFamily="34" charset="0"/>
              <a:buNone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使用文件系统内任意路径，其他进程可以修改对应的数据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08470" y="2087245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053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创建和管理，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 create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命令或随容器和服务创建时自动创建。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创建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，其挂在给容器的过程与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并没有什么差异，只是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是由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管理，从宿主机和的核心文件系统中被隔离了出来。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一个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可以同时挂载给多个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container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，没有在运行容器使用该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时，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仍然留存不会被自动删除，可以使用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voluem prune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可以是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named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或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anonymous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，二者行为没有差别。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支持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 drivers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，用以连接远程或云存储系统。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623570" y="1158240"/>
            <a:ext cx="155067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623570" y="1614805"/>
            <a:ext cx="4820285" cy="2654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>
              <a:lnSpc>
                <a:spcPct val="170000"/>
              </a:lnSpc>
            </a:pPr>
            <a:r>
              <a:rPr 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在早期的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版本中就已经得到了应用，与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相比，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功能有限。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挂载到容器中的文件或目录，需要与文件或目录的系统绝对路径相关联。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有较好的性能，但依赖于文件系统的目录结构。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algn="l">
              <a:lnSpc>
                <a:spcPct val="170000"/>
              </a:lnSpc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bind mount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存储不可以使用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CLI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进行管理，推荐使用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968490" y="1687830"/>
            <a:ext cx="4772025" cy="2428875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623570" y="4570095"/>
            <a:ext cx="338645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tmpfs mounts/named pipes</a:t>
            </a:r>
            <a:endParaRPr lang="en-US" altLang="zh-CN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 descr="303b32313537303832373bcecabac5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 rot="20100000">
            <a:off x="932815" y="1626235"/>
            <a:ext cx="914400" cy="914400"/>
          </a:xfrm>
          <a:prstGeom prst="rect">
            <a:avLst/>
          </a:prstGeom>
        </p:spPr>
      </p:pic>
      <p:sp>
        <p:nvSpPr>
          <p:cNvPr id="12" name="文本框 11"/>
          <p:cNvSpPr txBox="1"/>
          <p:nvPr/>
        </p:nvSpPr>
        <p:spPr>
          <a:xfrm>
            <a:off x="1739900" y="1899285"/>
            <a:ext cx="64262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重要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4" name="文本框 33"/>
          <p:cNvSpPr txBox="1"/>
          <p:nvPr/>
        </p:nvSpPr>
        <p:spPr>
          <a:xfrm>
            <a:off x="2973705" y="1899285"/>
            <a:ext cx="156210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不仅限于使用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5" name="文本框 34"/>
          <p:cNvSpPr txBox="1"/>
          <p:nvPr/>
        </p:nvSpPr>
        <p:spPr>
          <a:xfrm>
            <a:off x="4906010" y="1899285"/>
            <a:ext cx="13322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</a:rPr>
              <a:t>更重于构建</a:t>
            </a:r>
            <a:endParaRPr lang="zh-CN" altLang="en-US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36" name="立方体 35"/>
          <p:cNvSpPr/>
          <p:nvPr/>
        </p:nvSpPr>
        <p:spPr>
          <a:xfrm>
            <a:off x="1395730" y="422656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CentOS Base</a:t>
            </a:r>
            <a:endParaRPr lang="en-US" altLang="zh-CN"/>
          </a:p>
        </p:txBody>
      </p:sp>
      <p:sp>
        <p:nvSpPr>
          <p:cNvPr id="37" name="立方体 36"/>
          <p:cNvSpPr/>
          <p:nvPr/>
        </p:nvSpPr>
        <p:spPr>
          <a:xfrm>
            <a:off x="1395730" y="376047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environment</a:t>
            </a:r>
            <a:endParaRPr lang="en-US" altLang="zh-CN"/>
          </a:p>
        </p:txBody>
      </p:sp>
      <p:sp>
        <p:nvSpPr>
          <p:cNvPr id="39" name="立方体 38"/>
          <p:cNvSpPr/>
          <p:nvPr/>
        </p:nvSpPr>
        <p:spPr>
          <a:xfrm>
            <a:off x="1395730" y="3409315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custom libs</a:t>
            </a:r>
            <a:endParaRPr lang="en-US" altLang="zh-CN"/>
          </a:p>
        </p:txBody>
      </p:sp>
      <p:sp>
        <p:nvSpPr>
          <p:cNvPr id="40" name="立方体 39"/>
          <p:cNvSpPr/>
          <p:nvPr/>
        </p:nvSpPr>
        <p:spPr>
          <a:xfrm>
            <a:off x="1396365" y="3037840"/>
            <a:ext cx="2881630" cy="46609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APP</a:t>
            </a:r>
            <a:endParaRPr lang="en-US" altLang="zh-CN"/>
          </a:p>
        </p:txBody>
      </p:sp>
      <p:sp>
        <p:nvSpPr>
          <p:cNvPr id="42" name="圆角矩形 41"/>
          <p:cNvSpPr/>
          <p:nvPr/>
        </p:nvSpPr>
        <p:spPr>
          <a:xfrm>
            <a:off x="6903720" y="1835150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3" name="圆角矩形 42"/>
          <p:cNvSpPr/>
          <p:nvPr/>
        </p:nvSpPr>
        <p:spPr>
          <a:xfrm>
            <a:off x="6903720" y="4130675"/>
            <a:ext cx="3823335" cy="1896745"/>
          </a:xfrm>
          <a:prstGeom prst="roundRect">
            <a:avLst/>
          </a:prstGeom>
          <a:ln>
            <a:prstDash val="lgDashDotDot"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44" name="文本框 43"/>
          <p:cNvSpPr txBox="1"/>
          <p:nvPr/>
        </p:nvSpPr>
        <p:spPr>
          <a:xfrm>
            <a:off x="6903720" y="2021205"/>
            <a:ext cx="1445260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DOCKERHUB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6903720" y="4385945"/>
            <a:ext cx="187261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PRIVATE REGISTRY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文本框 45"/>
          <p:cNvSpPr txBox="1"/>
          <p:nvPr/>
        </p:nvSpPr>
        <p:spPr>
          <a:xfrm>
            <a:off x="1118235" y="4692650"/>
            <a:ext cx="4965700" cy="203009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/>
              <a:t>[image name] = [repository]:[tag]</a:t>
            </a:r>
            <a:endParaRPr lang="en-US" altLang="zh-CN"/>
          </a:p>
          <a:p>
            <a:pPr algn="l"/>
            <a:endParaRPr lang="en-US" altLang="zh-CN"/>
          </a:p>
          <a:p>
            <a:pPr algn="l"/>
            <a:endParaRPr lang="en-US" altLang="zh-CN"/>
          </a:p>
          <a:p>
            <a:pPr algn="l"/>
            <a:r>
              <a:rPr lang="en-US" altLang="zh-CN"/>
              <a:t>lzcy5151/redis	sha9903up2903i423i</a:t>
            </a:r>
            <a:endParaRPr lang="en-US" altLang="zh-CN"/>
          </a:p>
          <a:p>
            <a:pPr algn="l"/>
            <a:r>
              <a:rPr lang="en-US" altLang="zh-CN"/>
              <a:t>lzcy5151/redis:v1.0	</a:t>
            </a:r>
            <a:r>
              <a:rPr lang="en-US" altLang="zh-CN">
                <a:sym typeface="+mn-ea"/>
              </a:rPr>
              <a:t>sha9903up2903i423i</a:t>
            </a:r>
            <a:endParaRPr lang="en-US" altLang="zh-CN">
              <a:sym typeface="+mn-ea"/>
            </a:endParaRPr>
          </a:p>
          <a:p>
            <a:pPr algn="l"/>
            <a:r>
              <a:rPr lang="en-US" altLang="zh-CN">
                <a:sym typeface="+mn-ea"/>
              </a:rPr>
              <a:t>lzcy5151/redis:v2.0	</a:t>
            </a:r>
            <a:r>
              <a:rPr lang="en-US" altLang="zh-CN">
                <a:sym typeface="+mn-ea"/>
              </a:rPr>
              <a:t>sha9903upsdfsfsfsdd</a:t>
            </a:r>
            <a:endParaRPr lang="en-US" altLang="zh-CN"/>
          </a:p>
          <a:p>
            <a:pPr algn="l"/>
            <a:endParaRPr lang="en-US" altLang="zh-CN"/>
          </a:p>
        </p:txBody>
      </p:sp>
      <p:sp>
        <p:nvSpPr>
          <p:cNvPr id="47" name="文本框 46"/>
          <p:cNvSpPr txBox="1"/>
          <p:nvPr/>
        </p:nvSpPr>
        <p:spPr>
          <a:xfrm>
            <a:off x="5210810" y="3484880"/>
            <a:ext cx="10972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ctr"/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完全符合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ctr"/>
            <a:r>
              <a:rPr lang="en-US" altLang="zh-CN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UFS</a:t>
            </a:r>
            <a:r>
              <a:rPr lang="zh-CN" altLang="en-US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原理</a:t>
            </a:r>
            <a:endParaRPr lang="zh-CN" altLang="en-US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26935" y="2431415"/>
            <a:ext cx="1024255" cy="440055"/>
          </a:xfrm>
          <a:prstGeom prst="rect">
            <a:avLst/>
          </a:prstGeom>
        </p:spPr>
      </p:pic>
      <p:pic>
        <p:nvPicPr>
          <p:cNvPr id="50" name="图片 4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6335" y="2379345"/>
            <a:ext cx="1082040" cy="492125"/>
          </a:xfrm>
          <a:prstGeom prst="rect">
            <a:avLst/>
          </a:prstGeom>
        </p:spPr>
      </p:pic>
      <p:pic>
        <p:nvPicPr>
          <p:cNvPr id="51" name="图片 50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9810" y="3037840"/>
            <a:ext cx="739140" cy="559435"/>
          </a:xfrm>
          <a:prstGeom prst="rect">
            <a:avLst/>
          </a:prstGeom>
        </p:spPr>
      </p:pic>
      <p:pic>
        <p:nvPicPr>
          <p:cNvPr id="52" name="图片 5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88705" y="3101975"/>
            <a:ext cx="1257300" cy="495300"/>
          </a:xfrm>
          <a:prstGeom prst="rect">
            <a:avLst/>
          </a:prstGeom>
        </p:spPr>
      </p:pic>
      <p:sp>
        <p:nvSpPr>
          <p:cNvPr id="53" name="矩形 52"/>
          <p:cNvSpPr/>
          <p:nvPr/>
        </p:nvSpPr>
        <p:spPr>
          <a:xfrm>
            <a:off x="7236460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myApp1:v1.0.0</a:t>
            </a:r>
            <a:endParaRPr lang="en-US" altLang="zh-CN" sz="1400"/>
          </a:p>
        </p:txBody>
      </p:sp>
      <p:sp>
        <p:nvSpPr>
          <p:cNvPr id="55" name="矩形 54"/>
          <p:cNvSpPr/>
          <p:nvPr/>
        </p:nvSpPr>
        <p:spPr>
          <a:xfrm>
            <a:off x="722693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myApp1:v1.0.1</a:t>
            </a:r>
            <a:endParaRPr lang="en-US" altLang="zh-CN" sz="1400"/>
          </a:p>
        </p:txBody>
      </p:sp>
      <p:sp>
        <p:nvSpPr>
          <p:cNvPr id="56" name="矩形 55"/>
          <p:cNvSpPr/>
          <p:nvPr/>
        </p:nvSpPr>
        <p:spPr>
          <a:xfrm>
            <a:off x="8951595" y="486537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myApp2:v1.0.1</a:t>
            </a:r>
            <a:endParaRPr lang="en-US" altLang="zh-CN" sz="1400"/>
          </a:p>
        </p:txBody>
      </p:sp>
      <p:sp>
        <p:nvSpPr>
          <p:cNvPr id="57" name="矩形 56"/>
          <p:cNvSpPr/>
          <p:nvPr/>
        </p:nvSpPr>
        <p:spPr>
          <a:xfrm>
            <a:off x="8951595" y="5420360"/>
            <a:ext cx="1451610" cy="42735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 sz="1400"/>
              <a:t>myApp3:v1.0.1</a:t>
            </a:r>
            <a:endParaRPr lang="en-US" altLang="zh-CN" sz="14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storage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" name="文本框 3"/>
          <p:cNvSpPr txBox="1"/>
          <p:nvPr/>
        </p:nvSpPr>
        <p:spPr>
          <a:xfrm>
            <a:off x="567055" y="1928495"/>
            <a:ext cx="1950720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volume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567055" y="2374900"/>
            <a:ext cx="4820285" cy="375221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多容器共享数据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配置与运行环境解耦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当希望使用远程或云存储时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当需要对数据进行备份、恢复、合并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提供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低延迟高吞吐的高性能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I/O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Docker Desktop volume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通过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Linux VM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实现本地文件系统管理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indent="0" algn="l">
              <a:lnSpc>
                <a:spcPct val="170000"/>
              </a:lnSpc>
              <a:buClrTx/>
              <a:buSzTx/>
              <a:buFont typeface="Arial" panose="020B0604020202020204" pitchFamily="34" charset="0"/>
              <a:buNone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实验 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  <a:hlinkClick r:id="rId1" action="ppaction://hlinkfile"/>
              </a:rPr>
              <a:t>docker-010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6838315" y="1928495"/>
            <a:ext cx="2450465" cy="368300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r>
              <a:rPr lang="en-US" altLang="zh-CN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bind mount</a:t>
            </a:r>
            <a:r>
              <a:rPr lang="zh-CN" altLang="en-US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sym typeface="+mn-ea"/>
              </a:rPr>
              <a:t>适用场景</a:t>
            </a:r>
            <a:endParaRPr lang="zh-CN" altLang="en-US" b="1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6838315" y="2374900"/>
            <a:ext cx="4820285" cy="118935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从宿主机共享配置文件给容器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共享源码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  <a:p>
            <a:pPr marL="171450" indent="-171450" algn="l">
              <a:lnSpc>
                <a:spcPct val="170000"/>
              </a:lnSpc>
              <a:buClrTx/>
              <a:buSzTx/>
              <a:buFont typeface="Arial" panose="020B0604020202020204" pitchFamily="34" charset="0"/>
              <a:buChar char="•"/>
            </a:pP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  <a:sym typeface="+mn-ea"/>
              </a:rPr>
              <a:t>目录结构一致性要求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  <a:sym typeface="+mn-e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 Base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4" name="文本框 33"/>
          <p:cNvSpPr txBox="1"/>
          <p:nvPr/>
        </p:nvSpPr>
        <p:spPr>
          <a:xfrm>
            <a:off x="610235" y="1914525"/>
            <a:ext cx="330073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实验 </a:t>
            </a:r>
            <a:r>
              <a:rPr lang="en-US" altLang="zh-CN" b="1">
                <a:latin typeface="宋体" panose="02010600030101010101" pitchFamily="2" charset="-122"/>
                <a:ea typeface="宋体" panose="02010600030101010101" pitchFamily="2" charset="-122"/>
                <a:hlinkClick r:id="rId1" action="ppaction://hlinkfile"/>
              </a:rPr>
              <a:t>docker-001 hello-world</a:t>
            </a:r>
            <a:endParaRPr lang="en-US" altLang="zh-CN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7735" y="3281045"/>
            <a:ext cx="9134475" cy="714375"/>
          </a:xfrm>
          <a:prstGeom prst="rect">
            <a:avLst/>
          </a:prstGeom>
        </p:spPr>
      </p:pic>
      <p:sp>
        <p:nvSpPr>
          <p:cNvPr id="4" name="矩形 3"/>
          <p:cNvSpPr/>
          <p:nvPr/>
        </p:nvSpPr>
        <p:spPr>
          <a:xfrm>
            <a:off x="836930" y="3731260"/>
            <a:ext cx="145161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5" name="圆角矩形标注 4"/>
          <p:cNvSpPr/>
          <p:nvPr/>
        </p:nvSpPr>
        <p:spPr>
          <a:xfrm>
            <a:off x="58864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镜像名称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2784475" y="3698875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7" name="圆角矩形标注 6"/>
          <p:cNvSpPr/>
          <p:nvPr/>
        </p:nvSpPr>
        <p:spPr>
          <a:xfrm>
            <a:off x="2689860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镜像版本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8" name="圆角矩形标注 7"/>
          <p:cNvSpPr/>
          <p:nvPr/>
        </p:nvSpPr>
        <p:spPr>
          <a:xfrm>
            <a:off x="5050155" y="4305935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全局唯一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ID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9" name="圆角矩形标注 8"/>
          <p:cNvSpPr/>
          <p:nvPr/>
        </p:nvSpPr>
        <p:spPr>
          <a:xfrm>
            <a:off x="9087485" y="4305300"/>
            <a:ext cx="1114425" cy="380365"/>
          </a:xfrm>
          <a:prstGeom prst="wedgeRoundRectCallout">
            <a:avLst>
              <a:gd name="adj1" fmla="val -9125"/>
              <a:gd name="adj2" fmla="val -127868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镜像大小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9075420" y="3731260"/>
            <a:ext cx="112649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1" name="矩形 10"/>
          <p:cNvSpPr/>
          <p:nvPr/>
        </p:nvSpPr>
        <p:spPr>
          <a:xfrm>
            <a:off x="5050155" y="3698875"/>
            <a:ext cx="1394460" cy="296545"/>
          </a:xfrm>
          <a:prstGeom prst="rect">
            <a:avLst/>
          </a:prstGeom>
          <a:noFill/>
          <a:ln w="3810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0000"/>
                </a:solidFill>
              </a14:hiddenFill>
            </a:ext>
          </a:extLst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19" name="组合 18"/>
          <p:cNvGrpSpPr/>
          <p:nvPr/>
        </p:nvGrpSpPr>
        <p:grpSpPr>
          <a:xfrm>
            <a:off x="4914900" y="5470525"/>
            <a:ext cx="5766435" cy="1164590"/>
            <a:chOff x="7740" y="6935"/>
            <a:chExt cx="9081" cy="1834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740" y="6935"/>
              <a:ext cx="3186" cy="1834"/>
            </a:xfrm>
            <a:prstGeom prst="rect">
              <a:avLst/>
            </a:prstGeom>
          </p:spPr>
        </p:pic>
        <p:cxnSp>
          <p:nvCxnSpPr>
            <p:cNvPr id="13" name="直接箭头连接符 12"/>
            <p:cNvCxnSpPr/>
            <p:nvPr/>
          </p:nvCxnSpPr>
          <p:spPr>
            <a:xfrm>
              <a:off x="11158" y="7255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4" name="文本框 13"/>
            <p:cNvSpPr txBox="1"/>
            <p:nvPr/>
          </p:nvSpPr>
          <p:spPr>
            <a:xfrm>
              <a:off x="12813" y="7038"/>
              <a:ext cx="16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从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0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开始构建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5" name="直接箭头连接符 14"/>
            <p:cNvCxnSpPr/>
            <p:nvPr/>
          </p:nvCxnSpPr>
          <p:spPr>
            <a:xfrm>
              <a:off x="11158" y="78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文本框 15"/>
            <p:cNvSpPr txBox="1"/>
            <p:nvPr/>
          </p:nvSpPr>
          <p:spPr>
            <a:xfrm>
              <a:off x="12813" y="7635"/>
              <a:ext cx="400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拷贝</a:t>
              </a:r>
              <a:r>
                <a:rPr lang="en-US" altLang="zh-CN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hello</a:t>
              </a:r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文件至容器内的根目录中</a:t>
              </a:r>
              <a:endPara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  <p:cxnSp>
          <p:nvCxnSpPr>
            <p:cNvPr id="17" name="直接箭头连接符 16"/>
            <p:cNvCxnSpPr/>
            <p:nvPr/>
          </p:nvCxnSpPr>
          <p:spPr>
            <a:xfrm>
              <a:off x="11158" y="8552"/>
              <a:ext cx="1359" cy="0"/>
            </a:xfrm>
            <a:prstGeom prst="straightConnector1">
              <a:avLst/>
            </a:prstGeom>
            <a:ln>
              <a:tailEnd type="arrow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8" name="文本框 17"/>
            <p:cNvSpPr txBox="1"/>
            <p:nvPr/>
          </p:nvSpPr>
          <p:spPr>
            <a:xfrm>
              <a:off x="12813" y="8335"/>
              <a:ext cx="3168" cy="43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zh-CN" altLang="en-US" sz="1200">
                  <a:latin typeface="宋体" panose="02010600030101010101" pitchFamily="2" charset="-122"/>
                  <a:ea typeface="宋体" panose="02010600030101010101" pitchFamily="2" charset="-122"/>
                  <a:cs typeface="宋体" panose="02010600030101010101" pitchFamily="2" charset="-122"/>
                </a:rPr>
                <a:t>指定容器启动后执行的命令</a:t>
              </a:r>
              <a:endPara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1083945" y="5535930"/>
            <a:ext cx="235267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hello-world</a:t>
            </a:r>
            <a:r>
              <a:rPr lang="zh-CN" altLang="en-US" sz="120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镜像的构建仅仅需要三条指令</a:t>
            </a:r>
            <a:endParaRPr lang="zh-CN" altLang="en-US" sz="1200">
              <a:latin typeface="宋体" panose="02010600030101010101" pitchFamily="2" charset="-122"/>
              <a:ea typeface="宋体" panose="02010600030101010101" pitchFamily="2" charset="-122"/>
              <a:cs typeface="宋体" panose="02010600030101010101" pitchFamily="2" charset="-122"/>
            </a:endParaRPr>
          </a:p>
        </p:txBody>
      </p:sp>
      <p:pic>
        <p:nvPicPr>
          <p:cNvPr id="21" name="图片 2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166235" y="1477645"/>
            <a:ext cx="6701155" cy="124206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40690" y="1261110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ctr"/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B</a:t>
            </a:r>
            <a:r>
              <a:rPr lang="en-US" altLang="zh-CN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ase Images or Parent Images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40690" y="1752600"/>
            <a:ext cx="6712585" cy="11988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FROM 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定义了自定义镜像的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或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base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镜像不依赖于任何其他镜像，如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scratch</a:t>
            </a:r>
            <a:endParaRPr lang="zh-CN" altLang="en-US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  <a:p>
            <a:pPr marL="285750" indent="-285750" algn="l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parent</a:t>
            </a:r>
            <a:r>
              <a:rPr lang="zh-CN" altLang="en-US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镜像已经具备一定的系统服务能力，如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centos/busybox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sp>
        <p:nvSpPr>
          <p:cNvPr id="4" name="文本框 3"/>
          <p:cNvSpPr txBox="1"/>
          <p:nvPr/>
        </p:nvSpPr>
        <p:spPr>
          <a:xfrm>
            <a:off x="440690" y="3326765"/>
            <a:ext cx="67125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indent="0" algn="l">
              <a:lnSpc>
                <a:spcPct val="150000"/>
              </a:lnSpc>
              <a:buFont typeface="Arial" panose="020B0604020202020204" pitchFamily="34" charset="0"/>
              <a:buNone/>
            </a:pPr>
            <a:r>
              <a:rPr lang="zh-CN" altLang="en-US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执行实验 </a:t>
            </a:r>
            <a:r>
              <a:rPr lang="en-US" altLang="zh-CN" sz="1600" b="1">
                <a:solidFill>
                  <a:srgbClr val="FF0000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docker-001 Step3</a:t>
            </a:r>
            <a:r>
              <a:rPr lang="en-US" altLang="zh-CN" sz="160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charset="0"/>
              </a:rPr>
              <a:t>  </a:t>
            </a:r>
            <a:endParaRPr lang="en-US" altLang="zh-CN" sz="1600"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charset="0"/>
            </a:endParaRPr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0690" y="4175760"/>
            <a:ext cx="9915525" cy="11715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85215" y="2061845"/>
            <a:ext cx="3699510" cy="2734310"/>
          </a:xfrm>
          <a:prstGeom prst="rect">
            <a:avLst/>
          </a:prstGeom>
        </p:spPr>
      </p:pic>
      <p:sp>
        <p:nvSpPr>
          <p:cNvPr id="12" name="圆角矩形标注 11"/>
          <p:cNvSpPr/>
          <p:nvPr/>
        </p:nvSpPr>
        <p:spPr>
          <a:xfrm>
            <a:off x="4411345" y="4148455"/>
            <a:ext cx="1668780" cy="728345"/>
          </a:xfrm>
          <a:prstGeom prst="wedgeRoundRectCallout">
            <a:avLst>
              <a:gd name="adj1" fmla="val -74597"/>
              <a:gd name="adj2" fmla="val -67804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全局共享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13" name="圆角矩形标注 12"/>
          <p:cNvSpPr/>
          <p:nvPr/>
        </p:nvSpPr>
        <p:spPr>
          <a:xfrm>
            <a:off x="4784725" y="1764665"/>
            <a:ext cx="3422650" cy="728345"/>
          </a:xfrm>
          <a:prstGeom prst="wedgeRoundRectCallout">
            <a:avLst>
              <a:gd name="adj1" fmla="val -78089"/>
              <a:gd name="adj2" fmla="val 76939"/>
              <a:gd name="adj3" fmla="val 16667"/>
            </a:avLst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发行版独特的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rootfs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algn="ctr"/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包括程序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libs</a:t>
            </a:r>
            <a:endParaRPr lang="en-US" altLang="zh-CN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82190" y="1465580"/>
            <a:ext cx="6817995" cy="3486150"/>
            <a:chOff x="3594" y="2308"/>
            <a:chExt cx="10737" cy="5490"/>
          </a:xfrm>
        </p:grpSpPr>
        <p:pic>
          <p:nvPicPr>
            <p:cNvPr id="2" name="图片 1"/>
            <p:cNvPicPr>
              <a:picLocks noChangeAspect="1"/>
            </p:cNvPicPr>
            <p:nvPr/>
          </p:nvPicPr>
          <p:blipFill>
            <a:blip r:embed="rId1"/>
            <a:stretch>
              <a:fillRect/>
            </a:stretch>
          </p:blipFill>
          <p:spPr>
            <a:xfrm>
              <a:off x="5386" y="2308"/>
              <a:ext cx="7500" cy="5490"/>
            </a:xfrm>
            <a:prstGeom prst="rect">
              <a:avLst/>
            </a:prstGeom>
          </p:spPr>
        </p:pic>
        <p:sp>
          <p:nvSpPr>
            <p:cNvPr id="12" name="圆角矩形标注 11"/>
            <p:cNvSpPr/>
            <p:nvPr/>
          </p:nvSpPr>
          <p:spPr>
            <a:xfrm>
              <a:off x="11130" y="6502"/>
              <a:ext cx="2628" cy="1147"/>
            </a:xfrm>
            <a:prstGeom prst="wedgeRoundRectCallout">
              <a:avLst>
                <a:gd name="adj1" fmla="val -74597"/>
                <a:gd name="adj2" fmla="val -6780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全局共享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3" name="圆角矩形标注 12"/>
            <p:cNvSpPr/>
            <p:nvPr/>
          </p:nvSpPr>
          <p:spPr>
            <a:xfrm>
              <a:off x="3594" y="2470"/>
              <a:ext cx="3549" cy="1147"/>
            </a:xfrm>
            <a:prstGeom prst="wedgeRoundRectCallout">
              <a:avLst>
                <a:gd name="adj1" fmla="val 44007"/>
                <a:gd name="adj2" fmla="val 116434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Debian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3" name="圆角矩形标注 2"/>
            <p:cNvSpPr/>
            <p:nvPr/>
          </p:nvSpPr>
          <p:spPr>
            <a:xfrm>
              <a:off x="10783" y="2308"/>
              <a:ext cx="3549" cy="1147"/>
            </a:xfrm>
            <a:prstGeom prst="wedgeRoundRectCallout">
              <a:avLst>
                <a:gd name="adj1" fmla="val -50845"/>
                <a:gd name="adj2" fmla="val 126983"/>
                <a:gd name="adj3" fmla="val 16667"/>
              </a:avLst>
            </a:prstGeom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BusyBox</a:t>
              </a:r>
              <a:r>
                <a:rPr lang="zh-CN" altLang="en-US" sz="1400">
                  <a:latin typeface="宋体" panose="02010600030101010101" pitchFamily="2" charset="-122"/>
                  <a:ea typeface="宋体" panose="02010600030101010101" pitchFamily="2" charset="-122"/>
                </a:rPr>
                <a:t>发行版</a:t>
              </a:r>
              <a:endParaRPr lang="zh-CN" altLang="en-US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2155825" y="5527040"/>
            <a:ext cx="694436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</a:rPr>
              <a:t>发行版：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如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CentOS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Ubuntu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Opensuse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，</a:t>
            </a:r>
            <a:r>
              <a:rPr lang="en-US" altLang="zh-CN" sz="1400">
                <a:latin typeface="宋体" panose="02010600030101010101" pitchFamily="2" charset="-122"/>
                <a:ea typeface="宋体" panose="02010600030101010101" pitchFamily="2" charset="-122"/>
              </a:rPr>
              <a:t>Kali</a:t>
            </a:r>
            <a:r>
              <a:rPr lang="zh-CN" altLang="en-US" sz="1400">
                <a:latin typeface="宋体" panose="02010600030101010101" pitchFamily="2" charset="-122"/>
                <a:ea typeface="宋体" panose="02010600030101010101" pitchFamily="2" charset="-122"/>
              </a:rPr>
              <a:t>都是发行版，是一组应用和内核的封装。</a:t>
            </a:r>
            <a:endParaRPr lang="zh-CN" altLang="en-US" sz="1400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156460" y="6123305"/>
            <a:ext cx="224917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docker-002 </a:t>
            </a:r>
            <a:r>
              <a:rPr lang="zh-CN" altLang="en-US" sz="1400" b="1">
                <a:latin typeface="宋体" panose="02010600030101010101" pitchFamily="2" charset="-122"/>
                <a:ea typeface="宋体" panose="02010600030101010101" pitchFamily="2" charset="-122"/>
                <a:hlinkClick r:id="rId2" action="ppaction://hlinkfile"/>
              </a:rPr>
              <a:t>共享内核分析</a:t>
            </a:r>
            <a:endParaRPr lang="zh-CN" altLang="en-US" sz="1400" b="1">
              <a:latin typeface="宋体" panose="02010600030101010101" pitchFamily="2" charset="-122"/>
              <a:ea typeface="宋体" panose="02010600030101010101" pitchFamily="2" charset="-122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</a:t>
              </a:r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镜像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image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67130" y="2628265"/>
            <a:ext cx="2598420" cy="1457960"/>
          </a:xfrm>
          <a:prstGeom prst="rect">
            <a:avLst/>
          </a:prstGeom>
        </p:spPr>
      </p:pic>
      <p:grpSp>
        <p:nvGrpSpPr>
          <p:cNvPr id="28" name="组合 27"/>
          <p:cNvGrpSpPr/>
          <p:nvPr/>
        </p:nvGrpSpPr>
        <p:grpSpPr>
          <a:xfrm rot="0">
            <a:off x="7865745" y="2140585"/>
            <a:ext cx="2788285" cy="3051810"/>
            <a:chOff x="7034" y="4080"/>
            <a:chExt cx="4391" cy="4806"/>
          </a:xfrm>
        </p:grpSpPr>
        <p:sp>
          <p:nvSpPr>
            <p:cNvPr id="14" name="立方体 13"/>
            <p:cNvSpPr/>
            <p:nvPr/>
          </p:nvSpPr>
          <p:spPr>
            <a:xfrm>
              <a:off x="7034" y="7044"/>
              <a:ext cx="4391" cy="1842"/>
            </a:xfrm>
            <a:prstGeom prst="cube">
              <a:avLst>
                <a:gd name="adj" fmla="val 66521"/>
              </a:avLst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kernel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5" name="文本框 14"/>
            <p:cNvSpPr txBox="1"/>
            <p:nvPr/>
          </p:nvSpPr>
          <p:spPr>
            <a:xfrm>
              <a:off x="8277" y="7724"/>
              <a:ext cx="1140" cy="483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4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bootfs</a:t>
              </a:r>
              <a:endParaRPr lang="en-US" sz="14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cxnSp>
          <p:nvCxnSpPr>
            <p:cNvPr id="16" name="直接连接符 15"/>
            <p:cNvCxnSpPr/>
            <p:nvPr/>
          </p:nvCxnSpPr>
          <p:spPr>
            <a:xfrm>
              <a:off x="7757" y="7557"/>
              <a:ext cx="3004" cy="31"/>
            </a:xfrm>
            <a:prstGeom prst="line">
              <a:avLst/>
            </a:prstGeom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立方体 16"/>
            <p:cNvSpPr/>
            <p:nvPr/>
          </p:nvSpPr>
          <p:spPr>
            <a:xfrm>
              <a:off x="7757" y="63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base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8" name="立方体 17"/>
            <p:cNvSpPr/>
            <p:nvPr/>
          </p:nvSpPr>
          <p:spPr>
            <a:xfrm>
              <a:off x="7757" y="5614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19" name="立方体 18"/>
            <p:cNvSpPr/>
            <p:nvPr/>
          </p:nvSpPr>
          <p:spPr>
            <a:xfrm>
              <a:off x="7757" y="4848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image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0" name="立方体 19"/>
            <p:cNvSpPr/>
            <p:nvPr/>
          </p:nvSpPr>
          <p:spPr>
            <a:xfrm>
              <a:off x="7757" y="4080"/>
              <a:ext cx="3562" cy="1177"/>
            </a:xfrm>
            <a:prstGeom prst="cube">
              <a:avLst>
                <a:gd name="adj" fmla="val 37834"/>
              </a:avLst>
            </a:prstGeom>
          </p:spPr>
          <p:style>
            <a:lnRef idx="2">
              <a:schemeClr val="accent5">
                <a:shade val="50000"/>
              </a:schemeClr>
            </a:lnRef>
            <a:fillRef idx="1">
              <a:schemeClr val="accent5"/>
            </a:fillRef>
            <a:effectRef idx="0">
              <a:schemeClr val="accent5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r>
                <a:rPr lang="en-US" altLang="zh-CN" sz="1400">
                  <a:latin typeface="宋体" panose="02010600030101010101" pitchFamily="2" charset="-122"/>
                  <a:ea typeface="宋体" panose="02010600030101010101" pitchFamily="2" charset="-122"/>
                </a:rPr>
                <a:t>container</a:t>
              </a:r>
              <a:endParaRPr lang="en-US" altLang="zh-CN" sz="1400">
                <a:latin typeface="宋体" panose="02010600030101010101" pitchFamily="2" charset="-122"/>
                <a:ea typeface="宋体" panose="02010600030101010101" pitchFamily="2" charset="-122"/>
              </a:endParaRPr>
            </a:p>
          </p:txBody>
        </p:sp>
        <p:sp>
          <p:nvSpPr>
            <p:cNvPr id="21" name="文本框 20"/>
            <p:cNvSpPr txBox="1"/>
            <p:nvPr/>
          </p:nvSpPr>
          <p:spPr>
            <a:xfrm rot="18780000">
              <a:off x="10702" y="6787"/>
              <a:ext cx="834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CentOS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5" name="文本框 24"/>
            <p:cNvSpPr txBox="1"/>
            <p:nvPr/>
          </p:nvSpPr>
          <p:spPr>
            <a:xfrm rot="18780000">
              <a:off x="10823" y="6021"/>
              <a:ext cx="561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vim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6" name="文本框 25"/>
            <p:cNvSpPr txBox="1"/>
            <p:nvPr/>
          </p:nvSpPr>
          <p:spPr>
            <a:xfrm rot="18780000">
              <a:off x="10717" y="5297"/>
              <a:ext cx="743" cy="362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9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httpd</a:t>
              </a:r>
              <a:endParaRPr lang="en-US" sz="9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  <p:sp>
          <p:nvSpPr>
            <p:cNvPr id="27" name="文本框 26"/>
            <p:cNvSpPr txBox="1"/>
            <p:nvPr/>
          </p:nvSpPr>
          <p:spPr>
            <a:xfrm>
              <a:off x="8910" y="4080"/>
              <a:ext cx="1256" cy="434"/>
            </a:xfrm>
            <a:prstGeom prst="rect">
              <a:avLst/>
            </a:prstGeom>
            <a:noFill/>
          </p:spPr>
          <p:txBody>
            <a:bodyPr wrap="none" rtlCol="0" anchor="t">
              <a:spAutoFit/>
            </a:bodyPr>
            <a:p>
              <a:pPr algn="ctr"/>
              <a:r>
                <a:rPr lang="en-US" sz="1200" b="1">
                  <a:solidFill>
                    <a:schemeClr val="bg1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+mn-ea"/>
                </a:rPr>
                <a:t>writable</a:t>
              </a:r>
              <a:endParaRPr lang="en-US" sz="1200" b="1">
                <a:solidFill>
                  <a:schemeClr val="bg1"/>
                </a:solidFill>
                <a:latin typeface="宋体" panose="02010600030101010101" pitchFamily="2" charset="-122"/>
                <a:ea typeface="宋体" panose="02010600030101010101" pitchFamily="2" charset="-122"/>
                <a:sym typeface="+mn-ea"/>
              </a:endParaRPr>
            </a:p>
          </p:txBody>
        </p:sp>
      </p:grpSp>
      <p:sp>
        <p:nvSpPr>
          <p:cNvPr id="32" name="圆角矩形 31"/>
          <p:cNvSpPr/>
          <p:nvPr/>
        </p:nvSpPr>
        <p:spPr>
          <a:xfrm>
            <a:off x="5012690" y="3953510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FROM centos</a:t>
            </a:r>
            <a:endParaRPr lang="en-US" altLang="zh-CN" sz="1400">
              <a:ea typeface="+mn-lt"/>
            </a:endParaRPr>
          </a:p>
        </p:txBody>
      </p:sp>
      <p:cxnSp>
        <p:nvCxnSpPr>
          <p:cNvPr id="33" name="直接箭头连接符 32"/>
          <p:cNvCxnSpPr>
            <a:stCxn id="32" idx="3"/>
            <a:endCxn id="17" idx="2"/>
          </p:cNvCxnSpPr>
          <p:nvPr/>
        </p:nvCxnSpPr>
        <p:spPr>
          <a:xfrm>
            <a:off x="6872605" y="4099560"/>
            <a:ext cx="1452245" cy="1651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4" name="圆角矩形 33"/>
          <p:cNvSpPr/>
          <p:nvPr/>
        </p:nvSpPr>
        <p:spPr>
          <a:xfrm>
            <a:off x="5012690" y="3476625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RUN yum install -y vim</a:t>
            </a:r>
            <a:endParaRPr lang="en-US" altLang="zh-CN" sz="1400">
              <a:ea typeface="+mn-lt"/>
            </a:endParaRPr>
          </a:p>
        </p:txBody>
      </p:sp>
      <p:cxnSp>
        <p:nvCxnSpPr>
          <p:cNvPr id="35" name="直接箭头连接符 34"/>
          <p:cNvCxnSpPr>
            <a:stCxn id="34" idx="3"/>
            <a:endCxn id="18" idx="2"/>
          </p:cNvCxnSpPr>
          <p:nvPr/>
        </p:nvCxnSpPr>
        <p:spPr>
          <a:xfrm>
            <a:off x="7341870" y="3622675"/>
            <a:ext cx="982980" cy="698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6" name="圆角矩形 35"/>
          <p:cNvSpPr/>
          <p:nvPr/>
        </p:nvSpPr>
        <p:spPr>
          <a:xfrm>
            <a:off x="5012690" y="2985770"/>
            <a:ext cx="2329180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RUN yum install -y httpd</a:t>
            </a:r>
            <a:endParaRPr lang="en-US" altLang="zh-CN" sz="1400">
              <a:ea typeface="+mn-lt"/>
            </a:endParaRPr>
          </a:p>
        </p:txBody>
      </p:sp>
      <p:cxnSp>
        <p:nvCxnSpPr>
          <p:cNvPr id="37" name="直接箭头连接符 36"/>
          <p:cNvCxnSpPr>
            <a:stCxn id="36" idx="3"/>
            <a:endCxn id="19" idx="2"/>
          </p:cNvCxnSpPr>
          <p:nvPr/>
        </p:nvCxnSpPr>
        <p:spPr>
          <a:xfrm>
            <a:off x="7341870" y="3131820"/>
            <a:ext cx="982980" cy="11430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8" name="圆角矩形 37"/>
          <p:cNvSpPr/>
          <p:nvPr/>
        </p:nvSpPr>
        <p:spPr>
          <a:xfrm>
            <a:off x="5012690" y="2496185"/>
            <a:ext cx="1859915" cy="292100"/>
          </a:xfrm>
          <a:prstGeom prst="roundRect">
            <a:avLst/>
          </a:prstGeom>
          <a:ln>
            <a:prstDash val="dash"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400">
                <a:ea typeface="+mn-lt"/>
              </a:rPr>
              <a:t>CMD [“/bin/bash”]</a:t>
            </a:r>
            <a:endParaRPr lang="en-US" altLang="zh-CN" sz="1400">
              <a:ea typeface="+mn-lt"/>
            </a:endParaRPr>
          </a:p>
        </p:txBody>
      </p:sp>
      <p:cxnSp>
        <p:nvCxnSpPr>
          <p:cNvPr id="39" name="直接箭头连接符 38"/>
          <p:cNvCxnSpPr>
            <a:stCxn id="38" idx="3"/>
            <a:endCxn id="20" idx="2"/>
          </p:cNvCxnSpPr>
          <p:nvPr/>
        </p:nvCxnSpPr>
        <p:spPr>
          <a:xfrm>
            <a:off x="6872605" y="2642235"/>
            <a:ext cx="1452245" cy="13335"/>
          </a:xfrm>
          <a:prstGeom prst="straightConnector1">
            <a:avLst/>
          </a:prstGeom>
          <a:ln>
            <a:tailEnd type="arrow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1" name="文本框 40"/>
          <p:cNvSpPr txBox="1"/>
          <p:nvPr/>
        </p:nvSpPr>
        <p:spPr>
          <a:xfrm>
            <a:off x="894398" y="5526405"/>
            <a:ext cx="7216140" cy="306705"/>
          </a:xfrm>
          <a:prstGeom prst="rect">
            <a:avLst/>
          </a:prstGeom>
          <a:noFill/>
        </p:spPr>
        <p:txBody>
          <a:bodyPr wrap="none" rtlCol="0" anchor="t">
            <a:spAutoFit/>
          </a:bodyPr>
          <a:p>
            <a:pPr algn="ctr"/>
            <a:r>
              <a:rPr lang="zh-CN" altLang="en-US" sz="1400" b="1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思考：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当修改容器中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/etc/httpd/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下某个文件的时候，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base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镜像会被修改吗？发生了什么？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UNIT_PLACING_PICTURE_USER_VIEWPORT" val="{&quot;height&quot;:2610,&quot;width&quot;:14085}"/>
</p:tagLst>
</file>

<file path=ppt/tags/tag2.xml><?xml version="1.0" encoding="utf-8"?>
<p:tagLst xmlns:p="http://schemas.openxmlformats.org/presentationml/2006/main">
  <p:tag name="KSO_WM_UNIT_TABLE_BEAUTIFY" val="smartTable{546486d6-8454-4ad2-9ff1-9a4780dc2c21}"/>
  <p:tag name="TABLE_RECT" val="17*184.638*926*289.35"/>
  <p:tag name="TABLE_EMPHASIZE_COLOR" val="6579300"/>
  <p:tag name="TABLE_ONEKEY_SKIN_IDX" val="0"/>
  <p:tag name="TABLE_SKINIDX" val="-1"/>
  <p:tag name="TABLE_COLORIDX" val="l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7707</Words>
  <Application>WPS 演示</Application>
  <PresentationFormat>宽屏</PresentationFormat>
  <Paragraphs>767</Paragraphs>
  <Slides>41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41</vt:i4>
      </vt:variant>
    </vt:vector>
  </HeadingPairs>
  <TitlesOfParts>
    <vt:vector size="52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59</cp:revision>
  <dcterms:created xsi:type="dcterms:W3CDTF">2018-10-08T02:46:00Z</dcterms:created>
  <dcterms:modified xsi:type="dcterms:W3CDTF">2020-12-03T13:09:22Z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